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82" r:id="rId11"/>
    <p:sldId id="264" r:id="rId12"/>
    <p:sldId id="265" r:id="rId13"/>
    <p:sldId id="266" r:id="rId14"/>
    <p:sldId id="267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9452E-7FFA-4087-AADE-CA10EBE27EB5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A280CB02-2A15-4C67-8873-8AE18C3B26CF}">
      <dgm:prSet phldrT="[テキスト]"/>
      <dgm:spPr/>
      <dgm:t>
        <a:bodyPr/>
        <a:lstStyle/>
        <a:p>
          <a:r>
            <a:rPr kumimoji="1" lang="de-DE" altLang="ja-JP" dirty="0" smtClean="0"/>
            <a:t>Kaiser</a:t>
          </a:r>
          <a:endParaRPr kumimoji="1" lang="ja-JP" altLang="en-US" dirty="0"/>
        </a:p>
      </dgm:t>
    </dgm:pt>
    <dgm:pt modelId="{70EC2C5D-E4DC-4038-BA4A-C244DF4801D6}" type="parTrans" cxnId="{D88450BF-3DB2-4229-B5DD-A0F4B91569E5}">
      <dgm:prSet/>
      <dgm:spPr/>
      <dgm:t>
        <a:bodyPr/>
        <a:lstStyle/>
        <a:p>
          <a:endParaRPr kumimoji="1" lang="ja-JP" altLang="en-US"/>
        </a:p>
      </dgm:t>
    </dgm:pt>
    <dgm:pt modelId="{DCD4CE8C-D87D-463F-B819-3DA684168145}" type="sibTrans" cxnId="{D88450BF-3DB2-4229-B5DD-A0F4B91569E5}">
      <dgm:prSet/>
      <dgm:spPr/>
      <dgm:t>
        <a:bodyPr/>
        <a:lstStyle/>
        <a:p>
          <a:endParaRPr kumimoji="1" lang="ja-JP" altLang="en-US"/>
        </a:p>
      </dgm:t>
    </dgm:pt>
    <dgm:pt modelId="{5963CCE1-A01F-4A53-B59F-771F3F538CED}">
      <dgm:prSet phldrT="[テキスト]"/>
      <dgm:spPr/>
      <dgm:t>
        <a:bodyPr/>
        <a:lstStyle/>
        <a:p>
          <a:r>
            <a:rPr kumimoji="1" lang="de-DE" altLang="ja-JP" dirty="0" smtClean="0"/>
            <a:t>Shôgun</a:t>
          </a:r>
          <a:endParaRPr kumimoji="1" lang="ja-JP" altLang="en-US" dirty="0"/>
        </a:p>
      </dgm:t>
    </dgm:pt>
    <dgm:pt modelId="{0CC188A3-EBE3-4B53-9ABA-64DD3C42BBE3}" type="parTrans" cxnId="{3FB1AA51-60DF-437D-9A83-895F2ECDCCA7}">
      <dgm:prSet/>
      <dgm:spPr/>
      <dgm:t>
        <a:bodyPr/>
        <a:lstStyle/>
        <a:p>
          <a:endParaRPr kumimoji="1" lang="ja-JP" altLang="en-US"/>
        </a:p>
      </dgm:t>
    </dgm:pt>
    <dgm:pt modelId="{43A63C75-D742-42B4-AEED-22AC8B5CB8F0}" type="sibTrans" cxnId="{3FB1AA51-60DF-437D-9A83-895F2ECDCCA7}">
      <dgm:prSet/>
      <dgm:spPr/>
      <dgm:t>
        <a:bodyPr/>
        <a:lstStyle/>
        <a:p>
          <a:endParaRPr kumimoji="1" lang="ja-JP" altLang="en-US"/>
        </a:p>
      </dgm:t>
    </dgm:pt>
    <dgm:pt modelId="{34F1695B-B220-4C66-8919-924F2239BA49}">
      <dgm:prSet phldrT="[テキスト]"/>
      <dgm:spPr/>
      <dgm:t>
        <a:bodyPr/>
        <a:lstStyle/>
        <a:p>
          <a:r>
            <a:rPr kumimoji="1" lang="de-DE" altLang="ja-JP" dirty="0" smtClean="0"/>
            <a:t>Feudalfürsten</a:t>
          </a:r>
          <a:endParaRPr kumimoji="1" lang="ja-JP" altLang="en-US" dirty="0"/>
        </a:p>
      </dgm:t>
    </dgm:pt>
    <dgm:pt modelId="{4F2D5B23-5ACE-43AF-BC99-B578F48A36E8}" type="parTrans" cxnId="{C75C9081-BAC2-451C-BC3B-3829B0466A31}">
      <dgm:prSet/>
      <dgm:spPr/>
      <dgm:t>
        <a:bodyPr/>
        <a:lstStyle/>
        <a:p>
          <a:endParaRPr kumimoji="1" lang="ja-JP" altLang="en-US"/>
        </a:p>
      </dgm:t>
    </dgm:pt>
    <dgm:pt modelId="{5D96790B-0930-4419-9F69-28CF14A635C6}" type="sibTrans" cxnId="{C75C9081-BAC2-451C-BC3B-3829B0466A31}">
      <dgm:prSet/>
      <dgm:spPr/>
      <dgm:t>
        <a:bodyPr/>
        <a:lstStyle/>
        <a:p>
          <a:endParaRPr kumimoji="1" lang="ja-JP" altLang="en-US"/>
        </a:p>
      </dgm:t>
    </dgm:pt>
    <dgm:pt modelId="{BC6517D9-94D3-401A-9189-9DC415631C3D}" type="pres">
      <dgm:prSet presAssocID="{B619452E-7FFA-4087-AADE-CA10EBE27EB5}" presName="compositeShape" presStyleCnt="0">
        <dgm:presLayoutVars>
          <dgm:dir/>
          <dgm:resizeHandles/>
        </dgm:presLayoutVars>
      </dgm:prSet>
      <dgm:spPr/>
    </dgm:pt>
    <dgm:pt modelId="{607F878A-DAFA-4680-AFE0-9CBC1C3A16D1}" type="pres">
      <dgm:prSet presAssocID="{B619452E-7FFA-4087-AADE-CA10EBE27EB5}" presName="pyramid" presStyleLbl="node1" presStyleIdx="0" presStyleCnt="1"/>
      <dgm:spPr/>
    </dgm:pt>
    <dgm:pt modelId="{AF0642F6-A744-4723-82BA-BA864B0E350A}" type="pres">
      <dgm:prSet presAssocID="{B619452E-7FFA-4087-AADE-CA10EBE27EB5}" presName="theList" presStyleCnt="0"/>
      <dgm:spPr/>
    </dgm:pt>
    <dgm:pt modelId="{E1112449-6465-446A-A2EB-365B573B9976}" type="pres">
      <dgm:prSet presAssocID="{A280CB02-2A15-4C67-8873-8AE18C3B26C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F87AEE-4DDC-4AA4-BB7A-25C622391A66}" type="pres">
      <dgm:prSet presAssocID="{A280CB02-2A15-4C67-8873-8AE18C3B26CF}" presName="aSpace" presStyleCnt="0"/>
      <dgm:spPr/>
    </dgm:pt>
    <dgm:pt modelId="{0F4C1DE8-A5F7-4B09-81AD-76F88922FB2A}" type="pres">
      <dgm:prSet presAssocID="{5963CCE1-A01F-4A53-B59F-771F3F538CE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13FF68-948F-45CE-9346-D1A000AE56DE}" type="pres">
      <dgm:prSet presAssocID="{5963CCE1-A01F-4A53-B59F-771F3F538CED}" presName="aSpace" presStyleCnt="0"/>
      <dgm:spPr/>
    </dgm:pt>
    <dgm:pt modelId="{BF70F94C-71C8-498D-A79B-D6C95F1FE43D}" type="pres">
      <dgm:prSet presAssocID="{34F1695B-B220-4C66-8919-924F2239BA4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53493C-661E-4ACD-A29C-D9E4DCD678E5}" type="pres">
      <dgm:prSet presAssocID="{34F1695B-B220-4C66-8919-924F2239BA49}" presName="aSpace" presStyleCnt="0"/>
      <dgm:spPr/>
    </dgm:pt>
  </dgm:ptLst>
  <dgm:cxnLst>
    <dgm:cxn modelId="{1E650F2D-5979-4B13-8072-65B3651E88AD}" type="presOf" srcId="{34F1695B-B220-4C66-8919-924F2239BA49}" destId="{BF70F94C-71C8-498D-A79B-D6C95F1FE43D}" srcOrd="0" destOrd="0" presId="urn:microsoft.com/office/officeart/2005/8/layout/pyramid2"/>
    <dgm:cxn modelId="{1CB32FB4-BF13-463F-87F5-DBFCB29C2F13}" type="presOf" srcId="{A280CB02-2A15-4C67-8873-8AE18C3B26CF}" destId="{E1112449-6465-446A-A2EB-365B573B9976}" srcOrd="0" destOrd="0" presId="urn:microsoft.com/office/officeart/2005/8/layout/pyramid2"/>
    <dgm:cxn modelId="{503C1626-A722-4AC5-A1E4-88DA39920F68}" type="presOf" srcId="{5963CCE1-A01F-4A53-B59F-771F3F538CED}" destId="{0F4C1DE8-A5F7-4B09-81AD-76F88922FB2A}" srcOrd="0" destOrd="0" presId="urn:microsoft.com/office/officeart/2005/8/layout/pyramid2"/>
    <dgm:cxn modelId="{3FB1AA51-60DF-437D-9A83-895F2ECDCCA7}" srcId="{B619452E-7FFA-4087-AADE-CA10EBE27EB5}" destId="{5963CCE1-A01F-4A53-B59F-771F3F538CED}" srcOrd="1" destOrd="0" parTransId="{0CC188A3-EBE3-4B53-9ABA-64DD3C42BBE3}" sibTransId="{43A63C75-D742-42B4-AEED-22AC8B5CB8F0}"/>
    <dgm:cxn modelId="{D88450BF-3DB2-4229-B5DD-A0F4B91569E5}" srcId="{B619452E-7FFA-4087-AADE-CA10EBE27EB5}" destId="{A280CB02-2A15-4C67-8873-8AE18C3B26CF}" srcOrd="0" destOrd="0" parTransId="{70EC2C5D-E4DC-4038-BA4A-C244DF4801D6}" sibTransId="{DCD4CE8C-D87D-463F-B819-3DA684168145}"/>
    <dgm:cxn modelId="{C75C9081-BAC2-451C-BC3B-3829B0466A31}" srcId="{B619452E-7FFA-4087-AADE-CA10EBE27EB5}" destId="{34F1695B-B220-4C66-8919-924F2239BA49}" srcOrd="2" destOrd="0" parTransId="{4F2D5B23-5ACE-43AF-BC99-B578F48A36E8}" sibTransId="{5D96790B-0930-4419-9F69-28CF14A635C6}"/>
    <dgm:cxn modelId="{51291DC5-C48F-460E-A243-DA2F08EC22E0}" type="presOf" srcId="{B619452E-7FFA-4087-AADE-CA10EBE27EB5}" destId="{BC6517D9-94D3-401A-9189-9DC415631C3D}" srcOrd="0" destOrd="0" presId="urn:microsoft.com/office/officeart/2005/8/layout/pyramid2"/>
    <dgm:cxn modelId="{59FAEB3A-6C4A-4FA7-9662-FB0939410F68}" type="presParOf" srcId="{BC6517D9-94D3-401A-9189-9DC415631C3D}" destId="{607F878A-DAFA-4680-AFE0-9CBC1C3A16D1}" srcOrd="0" destOrd="0" presId="urn:microsoft.com/office/officeart/2005/8/layout/pyramid2"/>
    <dgm:cxn modelId="{D17E2E57-09CC-48C5-9E4A-DFF9C24A1E73}" type="presParOf" srcId="{BC6517D9-94D3-401A-9189-9DC415631C3D}" destId="{AF0642F6-A744-4723-82BA-BA864B0E350A}" srcOrd="1" destOrd="0" presId="urn:microsoft.com/office/officeart/2005/8/layout/pyramid2"/>
    <dgm:cxn modelId="{10F4FD0A-D7E3-4AE3-A1C5-A8B0DE960F8D}" type="presParOf" srcId="{AF0642F6-A744-4723-82BA-BA864B0E350A}" destId="{E1112449-6465-446A-A2EB-365B573B9976}" srcOrd="0" destOrd="0" presId="urn:microsoft.com/office/officeart/2005/8/layout/pyramid2"/>
    <dgm:cxn modelId="{0BA266FE-119A-4AEC-B4C0-90497D1EA9CF}" type="presParOf" srcId="{AF0642F6-A744-4723-82BA-BA864B0E350A}" destId="{CFF87AEE-4DDC-4AA4-BB7A-25C622391A66}" srcOrd="1" destOrd="0" presId="urn:microsoft.com/office/officeart/2005/8/layout/pyramid2"/>
    <dgm:cxn modelId="{76A65012-92FC-4B89-9330-6A290897B626}" type="presParOf" srcId="{AF0642F6-A744-4723-82BA-BA864B0E350A}" destId="{0F4C1DE8-A5F7-4B09-81AD-76F88922FB2A}" srcOrd="2" destOrd="0" presId="urn:microsoft.com/office/officeart/2005/8/layout/pyramid2"/>
    <dgm:cxn modelId="{CE424AA8-ABF2-4106-81B0-BDA96D32CF39}" type="presParOf" srcId="{AF0642F6-A744-4723-82BA-BA864B0E350A}" destId="{9D13FF68-948F-45CE-9346-D1A000AE56DE}" srcOrd="3" destOrd="0" presId="urn:microsoft.com/office/officeart/2005/8/layout/pyramid2"/>
    <dgm:cxn modelId="{69B0C9DF-B024-4762-A444-502BC998F10E}" type="presParOf" srcId="{AF0642F6-A744-4723-82BA-BA864B0E350A}" destId="{BF70F94C-71C8-498D-A79B-D6C95F1FE43D}" srcOrd="4" destOrd="0" presId="urn:microsoft.com/office/officeart/2005/8/layout/pyramid2"/>
    <dgm:cxn modelId="{7390D195-E0C0-4154-BBD9-3E2B71BC768A}" type="presParOf" srcId="{AF0642F6-A744-4723-82BA-BA864B0E350A}" destId="{D553493C-661E-4ACD-A29C-D9E4DCD678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878A-DAFA-4680-AFE0-9CBC1C3A16D1}">
      <dsp:nvSpPr>
        <dsp:cNvPr id="0" name=""/>
        <dsp:cNvSpPr/>
      </dsp:nvSpPr>
      <dsp:spPr>
        <a:xfrm>
          <a:off x="1419264" y="0"/>
          <a:ext cx="4687887" cy="4687887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rgbClr val="FFFFFF"/>
              <a:schemeClr val="accent1">
                <a:hueOff val="0"/>
                <a:satOff val="0"/>
                <a:lumOff val="0"/>
                <a:alphaOff val="0"/>
                <a:tint val="100000"/>
              </a:schemeClr>
            </a:duotone>
          </a:blip>
          <a:tile tx="0" ty="0" sx="80000" sy="85000" flip="none" algn="tl"/>
        </a:blip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112449-6465-446A-A2EB-365B573B9976}">
      <dsp:nvSpPr>
        <dsp:cNvPr id="0" name=""/>
        <dsp:cNvSpPr/>
      </dsp:nvSpPr>
      <dsp:spPr>
        <a:xfrm>
          <a:off x="3763208" y="471306"/>
          <a:ext cx="3047126" cy="1109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altLang="ja-JP" sz="3400" kern="1200" dirty="0" smtClean="0"/>
            <a:t>Kaiser</a:t>
          </a:r>
          <a:endParaRPr kumimoji="1" lang="ja-JP" altLang="en-US" sz="3400" kern="1200" dirty="0"/>
        </a:p>
      </dsp:txBody>
      <dsp:txXfrm>
        <a:off x="3817380" y="525478"/>
        <a:ext cx="2938782" cy="1001366"/>
      </dsp:txXfrm>
    </dsp:sp>
    <dsp:sp modelId="{0F4C1DE8-A5F7-4B09-81AD-76F88922FB2A}">
      <dsp:nvSpPr>
        <dsp:cNvPr id="0" name=""/>
        <dsp:cNvSpPr/>
      </dsp:nvSpPr>
      <dsp:spPr>
        <a:xfrm>
          <a:off x="3763208" y="1719731"/>
          <a:ext cx="3047126" cy="1109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altLang="ja-JP" sz="3400" kern="1200" dirty="0" smtClean="0"/>
            <a:t>Shôgun</a:t>
          </a:r>
          <a:endParaRPr kumimoji="1" lang="ja-JP" altLang="en-US" sz="3400" kern="1200" dirty="0"/>
        </a:p>
      </dsp:txBody>
      <dsp:txXfrm>
        <a:off x="3817380" y="1773903"/>
        <a:ext cx="2938782" cy="1001366"/>
      </dsp:txXfrm>
    </dsp:sp>
    <dsp:sp modelId="{BF70F94C-71C8-498D-A79B-D6C95F1FE43D}">
      <dsp:nvSpPr>
        <dsp:cNvPr id="0" name=""/>
        <dsp:cNvSpPr/>
      </dsp:nvSpPr>
      <dsp:spPr>
        <a:xfrm>
          <a:off x="3763208" y="2968155"/>
          <a:ext cx="3047126" cy="1109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altLang="ja-JP" sz="3400" kern="1200" dirty="0" smtClean="0"/>
            <a:t>Feudalfürsten</a:t>
          </a:r>
          <a:endParaRPr kumimoji="1" lang="ja-JP" altLang="en-US" sz="3400" kern="1200" dirty="0"/>
        </a:p>
      </dsp:txBody>
      <dsp:txXfrm>
        <a:off x="3817380" y="3022327"/>
        <a:ext cx="2938782" cy="1001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FFB06F-DAB0-4FFE-A83C-C26001DF8235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E75A90-3913-4452-8231-E19EFACA8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de-DE" altLang="ja-JP" dirty="0" smtClean="0"/>
              <a:t>Über die Thematik der Verfassungsänderung in Japan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358114" cy="1360742"/>
          </a:xfrm>
        </p:spPr>
        <p:txBody>
          <a:bodyPr>
            <a:normAutofit fontScale="85000" lnSpcReduction="20000"/>
          </a:bodyPr>
          <a:lstStyle/>
          <a:p>
            <a:r>
              <a:rPr lang="de-DE" altLang="ja-JP" dirty="0" smtClean="0"/>
              <a:t>Ryuta Mizuuchi</a:t>
            </a:r>
          </a:p>
          <a:p>
            <a:r>
              <a:rPr kumimoji="1" lang="de-DE" altLang="ja-JP" dirty="0" smtClean="0"/>
              <a:t>Generalkonsul von Japan</a:t>
            </a:r>
          </a:p>
          <a:p>
            <a:r>
              <a:rPr lang="de-DE" altLang="ja-JP" dirty="0" smtClean="0"/>
              <a:t>Duisburg, am 31. Januar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98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/>
          <a:lstStyle/>
          <a:p>
            <a:r>
              <a:rPr kumimoji="1" lang="de-DE" altLang="ja-JP" dirty="0" smtClean="0"/>
              <a:t>Inhaltsverzeichnis (Konzept)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687200"/>
          </a:xfrm>
        </p:spPr>
        <p:txBody>
          <a:bodyPr>
            <a:normAutofit fontScale="85000" lnSpcReduction="20000"/>
          </a:bodyPr>
          <a:lstStyle/>
          <a:p>
            <a:r>
              <a:rPr kumimoji="1" lang="de-DE" altLang="ja-JP" dirty="0" smtClean="0"/>
              <a:t>1. Teil</a:t>
            </a:r>
          </a:p>
          <a:p>
            <a:pPr marL="0" indent="0">
              <a:buNone/>
            </a:pPr>
            <a:r>
              <a:rPr lang="de-DE" altLang="ja-JP" dirty="0" smtClean="0"/>
              <a:t> Vorgeschichte: </a:t>
            </a:r>
          </a:p>
          <a:p>
            <a:pPr marL="0" indent="0">
              <a:buNone/>
            </a:pPr>
            <a:r>
              <a:rPr lang="de-DE" altLang="ja-JP" dirty="0"/>
              <a:t> V</a:t>
            </a:r>
            <a:r>
              <a:rPr lang="de-DE" altLang="ja-JP" dirty="0" smtClean="0"/>
              <a:t>on der Meiji-Restauration bis zum 2. Weltkrieg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Teil</a:t>
            </a:r>
          </a:p>
          <a:p>
            <a:pPr marL="0" indent="0">
              <a:buNone/>
            </a:pPr>
            <a:r>
              <a:rPr kumimoji="1"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Geburt der Nachkriegsverfassung und</a:t>
            </a:r>
          </a:p>
          <a:p>
            <a:pPr marL="0" indent="0">
              <a:buNone/>
            </a:pPr>
            <a:r>
              <a:rPr kumimoji="1"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Debatte um Japans Beitrag zum Weltfrieden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kumimoji="1" lang="de-DE" altLang="ja-JP" dirty="0" smtClean="0"/>
              <a:t>3. Teil</a:t>
            </a:r>
          </a:p>
          <a:p>
            <a:pPr marL="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Hintergrund der Debatte um die Verfassungsänderung, </a:t>
            </a:r>
          </a:p>
          <a:p>
            <a:pPr marL="0" indent="0">
              <a:buNone/>
            </a:pPr>
            <a:r>
              <a:rPr kumimoji="1" lang="de-DE" altLang="ja-JP" dirty="0"/>
              <a:t> </a:t>
            </a:r>
            <a:r>
              <a:rPr kumimoji="1" lang="de-DE" altLang="ja-JP" dirty="0" smtClean="0"/>
              <a:t>Auswertung und Fazit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8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872208"/>
          </a:xfrm>
        </p:spPr>
        <p:txBody>
          <a:bodyPr>
            <a:noAutofit/>
          </a:bodyPr>
          <a:lstStyle/>
          <a:p>
            <a:r>
              <a:rPr lang="fr-FR" altLang="ja-JP" sz="3200" dirty="0" smtClean="0"/>
              <a:t>Die Geburtsstunde der Nachkriegsverfassung</a:t>
            </a:r>
            <a:br>
              <a:rPr lang="fr-FR" altLang="ja-JP" sz="3200" dirty="0" smtClean="0"/>
            </a:br>
            <a:r>
              <a:rPr lang="de-DE" altLang="ja-JP" sz="3200" dirty="0"/>
              <a:t>(</a:t>
            </a:r>
            <a:r>
              <a:rPr lang="de-DE" altLang="ja-JP" sz="3200" dirty="0" smtClean="0"/>
              <a:t>1) Besonderheiten </a:t>
            </a:r>
            <a:r>
              <a:rPr lang="de-DE" altLang="ja-JP" sz="3200" dirty="0"/>
              <a:t>bei der Erstellung der japanischen Verfassung und ihr Einfluss auf die </a:t>
            </a:r>
            <a:r>
              <a:rPr lang="de-DE" altLang="ja-JP" sz="3200" dirty="0" smtClean="0"/>
              <a:t>Verfassungsänderung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262549"/>
            <a:ext cx="8229600" cy="4406811"/>
          </a:xfrm>
        </p:spPr>
        <p:txBody>
          <a:bodyPr>
            <a:normAutofit lnSpcReduction="10000"/>
          </a:bodyPr>
          <a:lstStyle/>
          <a:p>
            <a:r>
              <a:rPr kumimoji="1" lang="de-DE" altLang="ja-JP" dirty="0" smtClean="0"/>
              <a:t>Bedingungen zur Kapitulation Japans:</a:t>
            </a:r>
          </a:p>
          <a:p>
            <a:pPr marL="514350" indent="-514350">
              <a:buAutoNum type="arabicPeriod"/>
            </a:pPr>
            <a:r>
              <a:rPr lang="de-DE" altLang="ja-JP" dirty="0" smtClean="0"/>
              <a:t>Wiederbelebung </a:t>
            </a:r>
            <a:r>
              <a:rPr lang="de-DE" altLang="ja-JP" dirty="0"/>
              <a:t>der demokratischen Ausrichtung in </a:t>
            </a:r>
            <a:r>
              <a:rPr lang="de-DE" altLang="ja-JP" dirty="0" smtClean="0"/>
              <a:t>Japan</a:t>
            </a:r>
          </a:p>
          <a:p>
            <a:pPr marL="514350" indent="-514350">
              <a:buAutoNum type="arabicPeriod"/>
            </a:pPr>
            <a:r>
              <a:rPr lang="de-DE" altLang="ja-JP" dirty="0" smtClean="0"/>
              <a:t>Rede-</a:t>
            </a:r>
            <a:r>
              <a:rPr lang="de-DE" altLang="ja-JP" dirty="0"/>
              <a:t>, Religions- und Gedankenfreiheit und Achtung der grundlegenden </a:t>
            </a:r>
            <a:r>
              <a:rPr lang="de-DE" altLang="ja-JP" dirty="0" smtClean="0"/>
              <a:t>Menschenrechte</a:t>
            </a:r>
          </a:p>
          <a:p>
            <a:pPr marL="514350" indent="-514350">
              <a:buAutoNum type="arabicPeriod"/>
            </a:pPr>
            <a:r>
              <a:rPr lang="de-DE" altLang="ja-JP" dirty="0" smtClean="0"/>
              <a:t>Errichtung </a:t>
            </a:r>
            <a:r>
              <a:rPr lang="de-DE" altLang="ja-JP" dirty="0"/>
              <a:t>einer friedlichen </a:t>
            </a:r>
            <a:r>
              <a:rPr lang="de-DE" altLang="ja-JP" dirty="0" smtClean="0"/>
              <a:t>Regierung </a:t>
            </a:r>
            <a:r>
              <a:rPr lang="de-DE" altLang="ja-JP" dirty="0"/>
              <a:t>aufgrund des freien Willens der japanischen </a:t>
            </a:r>
            <a:r>
              <a:rPr lang="de-DE" altLang="ja-JP" dirty="0" smtClean="0"/>
              <a:t>Bevölkerung </a:t>
            </a:r>
            <a:r>
              <a:rPr lang="de-DE" altLang="ja-JP" dirty="0"/>
              <a:t>usw</a:t>
            </a:r>
            <a:r>
              <a:rPr lang="de-DE" altLang="ja-JP" dirty="0" smtClean="0"/>
              <a:t>.</a:t>
            </a:r>
            <a:endParaRPr lang="de-DE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3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656184"/>
          </a:xfrm>
        </p:spPr>
        <p:txBody>
          <a:bodyPr>
            <a:noAutofit/>
          </a:bodyPr>
          <a:lstStyle/>
          <a:p>
            <a:r>
              <a:rPr lang="fr-FR" altLang="ja-JP" sz="3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Die Geburtsstunde der Nachkriegsverfassung</a:t>
            </a:r>
            <a:br>
              <a:rPr lang="fr-FR" altLang="ja-JP" sz="3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3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altLang="ja-JP" sz="30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1) Besonderheiten </a:t>
            </a:r>
            <a:r>
              <a:rPr lang="de-DE" altLang="ja-JP" sz="3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bei der Erstellung der japanischen Verfassung und ihr Einfluss auf die Verfassungsänderung</a:t>
            </a:r>
            <a:endParaRPr kumimoji="1" lang="ja-JP" altLang="en-US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054168"/>
            <a:ext cx="8640960" cy="4687200"/>
          </a:xfrm>
        </p:spPr>
        <p:txBody>
          <a:bodyPr>
            <a:normAutofit/>
          </a:bodyPr>
          <a:lstStyle/>
          <a:p>
            <a:r>
              <a:rPr kumimoji="1" lang="de-DE" altLang="ja-JP" dirty="0" smtClean="0"/>
              <a:t>Misslingen des Verfassungstextes durch Japaner führte zur Erarbeitung des Inhalts durch die Besatzungsmächte.</a:t>
            </a:r>
            <a:endParaRPr lang="de-DE" altLang="ja-JP" dirty="0"/>
          </a:p>
          <a:p>
            <a:r>
              <a:rPr kumimoji="1" lang="de-DE" altLang="ja-JP" dirty="0" smtClean="0"/>
              <a:t>Beschluss und Verabschidung durch das Meiji-Parlament: Kontinuität mit der Meiji-Verfassung dadurch formell gesichert (ob dies eine Nötigung bedeutete, war eine andere Frage)</a:t>
            </a:r>
            <a:endParaRPr lang="de-DE" altLang="ja-JP" dirty="0"/>
          </a:p>
          <a:p>
            <a:r>
              <a:rPr kumimoji="1" lang="de-DE" altLang="ja-JP" dirty="0" smtClean="0"/>
              <a:t>Frage der Legitimität bleibt nachher eines der Diskussionsthemen.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1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altLang="ja-JP" sz="3200" dirty="0"/>
              <a:t>3. Die Geburtsstunde der Nachkriegsverfassung</a:t>
            </a:r>
            <a:br>
              <a:rPr lang="de-DE" altLang="ja-JP" sz="3200" dirty="0"/>
            </a:br>
            <a:r>
              <a:rPr lang="de-DE" altLang="ja-JP" sz="3200" dirty="0" smtClean="0"/>
              <a:t>(2)</a:t>
            </a:r>
            <a:r>
              <a:rPr lang="de-DE" altLang="ja-JP" sz="3200" dirty="0"/>
              <a:t> </a:t>
            </a:r>
            <a:r>
              <a:rPr lang="de-DE" altLang="ja-JP" sz="3200" dirty="0" smtClean="0"/>
              <a:t>Artikel </a:t>
            </a:r>
            <a:r>
              <a:rPr lang="de-DE" altLang="ja-JP" sz="3200" dirty="0"/>
              <a:t>9 der Verfassung und Japans Sicherheit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14477"/>
            <a:ext cx="8640960" cy="4687200"/>
          </a:xfrm>
        </p:spPr>
        <p:txBody>
          <a:bodyPr>
            <a:normAutofit fontScale="85000" lnSpcReduction="10000"/>
          </a:bodyPr>
          <a:lstStyle/>
          <a:p>
            <a:r>
              <a:rPr kumimoji="1" lang="de-DE" altLang="ja-JP" dirty="0" smtClean="0"/>
              <a:t>Entwaffnung und Wiederbewaffnung Deutschlands und Japans</a:t>
            </a:r>
          </a:p>
          <a:p>
            <a:r>
              <a:rPr lang="de-DE" altLang="ja-JP" dirty="0" smtClean="0"/>
              <a:t>Frage der Verfassungsmäßigkeit der Selbstverteidigungsstreitkräfte (Self Defense Forces : SDF)</a:t>
            </a:r>
          </a:p>
          <a:p>
            <a:r>
              <a:rPr kumimoji="1" lang="de-DE" altLang="ja-JP" dirty="0" smtClean="0"/>
              <a:t>Deutschland: Aufgaben und Rolle der Bundeswehr durch Änderung des Grundgesetzes verankert (Grundgesetz sonst bereits 60 Mal geändert)</a:t>
            </a:r>
          </a:p>
          <a:p>
            <a:r>
              <a:rPr lang="de-DE" altLang="ja-JP" dirty="0" smtClean="0"/>
              <a:t>Japan: SDF ohne Verfassungsänderung</a:t>
            </a:r>
          </a:p>
          <a:p>
            <a:r>
              <a:rPr kumimoji="1" lang="de-DE" altLang="ja-JP" dirty="0" smtClean="0"/>
              <a:t>Hintergrund: Mitgliedschaft in NATO (D) vs. theoretische Möglichkeit der Neutralität (J) (Jugoslawisches Modell)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8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Autofit/>
          </a:bodyPr>
          <a:lstStyle/>
          <a:p>
            <a:r>
              <a:rPr lang="de-DE" altLang="ja-JP" sz="3200" b="1" dirty="0">
                <a:solidFill>
                  <a:srgbClr val="975C1E"/>
                </a:solidFill>
                <a:effectLst/>
              </a:rPr>
              <a:t>4. Das Ende des Kalten Krieges und der Golfkrieg; sowie die Debatte über Japans internationalen Beitrag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766136"/>
            <a:ext cx="8463884" cy="4687200"/>
          </a:xfrm>
        </p:spPr>
        <p:txBody>
          <a:bodyPr>
            <a:normAutofit fontScale="92500" lnSpcReduction="10000"/>
          </a:bodyPr>
          <a:lstStyle/>
          <a:p>
            <a:r>
              <a:rPr lang="de-DE" altLang="ja-JP" dirty="0" smtClean="0"/>
              <a:t>Der Kalte Krieg: Frieden </a:t>
            </a:r>
            <a:r>
              <a:rPr lang="de-DE" altLang="ja-JP" dirty="0"/>
              <a:t>für Japan durch die atomare Abschreckung der </a:t>
            </a:r>
            <a:r>
              <a:rPr lang="de-DE" altLang="ja-JP" dirty="0" smtClean="0"/>
              <a:t>USA; keine militärische Rolle Japans notwendig</a:t>
            </a:r>
          </a:p>
          <a:p>
            <a:r>
              <a:rPr lang="de-DE" altLang="ja-JP" dirty="0" smtClean="0"/>
              <a:t>Der Golfkrieg (1990) und seine Folgen: „Wangan-Shokku“ (Der Golf-Schock)</a:t>
            </a:r>
          </a:p>
          <a:p>
            <a:r>
              <a:rPr lang="de-DE" altLang="ja-JP" dirty="0" smtClean="0"/>
              <a:t>Gesetzgebung zur Entsendung der SDF nach Kambodscha (UNTAC)</a:t>
            </a:r>
          </a:p>
          <a:p>
            <a:r>
              <a:rPr lang="de-DE" altLang="ja-JP" dirty="0" smtClean="0"/>
              <a:t>Begrenzte Teilnahme aufgrund der strikten Auslegung der Verfassung (Art. 9)</a:t>
            </a:r>
          </a:p>
          <a:p>
            <a:r>
              <a:rPr lang="de-DE" altLang="ja-JP" dirty="0" smtClean="0"/>
              <a:t>„Ich-helfe-Dir-nicht-aber-bitte-hilf-mir“-Theorie</a:t>
            </a: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2"/>
            <a:ext cx="3198161" cy="42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654288" y="1842322"/>
            <a:ext cx="6192688" cy="3816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de-DE" altLang="ja-JP" sz="2400" dirty="0" smtClean="0"/>
              <a:t>Bedingungen für die </a:t>
            </a:r>
            <a:r>
              <a:rPr lang="de-DE" altLang="ja-JP" sz="2400" dirty="0"/>
              <a:t>Teilnahme an der </a:t>
            </a:r>
            <a:r>
              <a:rPr lang="de-DE" altLang="ja-JP" sz="2400" dirty="0" smtClean="0"/>
              <a:t>PKO </a:t>
            </a:r>
            <a:endParaRPr lang="de-DE" altLang="ja-JP" sz="2400" dirty="0"/>
          </a:p>
          <a:p>
            <a:endParaRPr lang="de-DE" altLang="ja-JP" sz="2400" dirty="0"/>
          </a:p>
          <a:p>
            <a:r>
              <a:rPr lang="de-DE" altLang="ja-JP" sz="2400" dirty="0" smtClean="0"/>
              <a:t>a) Einverständnis </a:t>
            </a:r>
            <a:r>
              <a:rPr lang="de-DE" altLang="ja-JP" sz="2400" dirty="0"/>
              <a:t>der Konfliktparteien zur Entsendung der </a:t>
            </a:r>
            <a:r>
              <a:rPr lang="de-DE" altLang="ja-JP" sz="2400" dirty="0" smtClean="0"/>
              <a:t>friedenserhaltenden </a:t>
            </a:r>
            <a:r>
              <a:rPr lang="de-DE" altLang="ja-JP" sz="2400" dirty="0"/>
              <a:t>Operation;</a:t>
            </a:r>
          </a:p>
          <a:p>
            <a:r>
              <a:rPr lang="de-DE" altLang="ja-JP" sz="2400" dirty="0" smtClean="0"/>
              <a:t>b) Unparteilichkeit </a:t>
            </a:r>
            <a:r>
              <a:rPr lang="de-DE" altLang="ja-JP" sz="2400" dirty="0"/>
              <a:t>des Einsatzes, und</a:t>
            </a:r>
          </a:p>
          <a:p>
            <a:r>
              <a:rPr lang="de-DE" altLang="ja-JP" sz="2400" dirty="0" smtClean="0"/>
              <a:t>c) Keine </a:t>
            </a:r>
            <a:r>
              <a:rPr lang="de-DE" altLang="ja-JP" sz="2400" dirty="0"/>
              <a:t>Gewaltanwendung außer i</a:t>
            </a:r>
            <a:r>
              <a:rPr lang="de-DE" altLang="ja-JP" sz="2400" dirty="0" smtClean="0"/>
              <a:t>m </a:t>
            </a:r>
            <a:r>
              <a:rPr lang="de-DE" altLang="ja-JP" sz="2400" dirty="0"/>
              <a:t>Fall der Selbstverteidigung</a:t>
            </a:r>
          </a:p>
        </p:txBody>
      </p:sp>
    </p:spTree>
    <p:extLst>
      <p:ext uri="{BB962C8B-B14F-4D97-AF65-F5344CB8AC3E}">
        <p14:creationId xmlns:p14="http://schemas.microsoft.com/office/powerpoint/2010/main" val="42180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Inhaltsverzeichnis (Konzept)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de-DE" altLang="ja-JP" dirty="0" smtClean="0"/>
              <a:t>1. Teil</a:t>
            </a:r>
          </a:p>
          <a:p>
            <a:pPr marL="0" indent="0">
              <a:buNone/>
            </a:pPr>
            <a:r>
              <a:rPr lang="de-DE" altLang="ja-JP" dirty="0" smtClean="0"/>
              <a:t> Vorgeschichte: </a:t>
            </a:r>
          </a:p>
          <a:p>
            <a:pPr marL="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von der Meiji-Restauration bis zum 2. Weltkrieg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lang="de-DE" altLang="ja-JP" dirty="0" smtClean="0"/>
              <a:t>2. Teil</a:t>
            </a:r>
          </a:p>
          <a:p>
            <a:pPr marL="0" indent="0">
              <a:buNone/>
            </a:pPr>
            <a:r>
              <a:rPr kumimoji="1" lang="de-DE" altLang="ja-JP" dirty="0" smtClean="0"/>
              <a:t> Geburt der Nachkriegsverfassung und</a:t>
            </a:r>
          </a:p>
          <a:p>
            <a:pPr marL="0" indent="0">
              <a:buNone/>
            </a:pPr>
            <a:r>
              <a:rPr kumimoji="1" lang="de-DE" altLang="ja-JP" dirty="0" smtClean="0"/>
              <a:t> Debatte um Japans Beitrag zum Weltfrieden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kumimoji="1"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Teil</a:t>
            </a:r>
          </a:p>
          <a:p>
            <a:pPr marL="0" indent="0">
              <a:buNone/>
            </a:pPr>
            <a:r>
              <a:rPr lang="de-DE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Hintergrund der Debatte um die Verfassungsänderung, </a:t>
            </a:r>
          </a:p>
          <a:p>
            <a:pPr marL="0" indent="0">
              <a:buNone/>
            </a:pPr>
            <a:r>
              <a:rPr kumimoji="1" lang="de-DE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de-DE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Auswertung und Fazit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04252"/>
          </a:xfrm>
        </p:spPr>
        <p:txBody>
          <a:bodyPr>
            <a:noAutofit/>
          </a:bodyPr>
          <a:lstStyle/>
          <a:p>
            <a:r>
              <a:rPr lang="de-DE" altLang="ja-JP" sz="3600" dirty="0"/>
              <a:t>5. Das veränderte Sicherheitsumfeld in Ostasien und </a:t>
            </a:r>
            <a:r>
              <a:rPr lang="de-DE" altLang="ja-JP" sz="3600" dirty="0" smtClean="0"/>
              <a:t>die „Sicherheitsgesetzgebung“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420887"/>
            <a:ext cx="8229600" cy="3880789"/>
          </a:xfrm>
        </p:spPr>
        <p:txBody>
          <a:bodyPr/>
          <a:lstStyle/>
          <a:p>
            <a:r>
              <a:rPr lang="de-DE" altLang="ja-JP" dirty="0" smtClean="0"/>
              <a:t>Sicherheitsgesetzgebung für ein </a:t>
            </a:r>
            <a:r>
              <a:rPr lang="de-DE" altLang="ja-JP" b="1" dirty="0" smtClean="0"/>
              <a:t>„nahtloses operatives System“</a:t>
            </a:r>
            <a:r>
              <a:rPr lang="de-DE" altLang="ja-JP" dirty="0" smtClean="0"/>
              <a:t> zur Sicherheit (2015)</a:t>
            </a:r>
          </a:p>
          <a:p>
            <a:endParaRPr lang="de-DE" altLang="ja-JP" dirty="0" smtClean="0"/>
          </a:p>
          <a:p>
            <a:r>
              <a:rPr lang="de-DE" altLang="ja-JP" b="1" dirty="0"/>
              <a:t>Neuinterpretation</a:t>
            </a:r>
            <a:r>
              <a:rPr lang="de-DE" altLang="ja-JP" dirty="0"/>
              <a:t> der Verfassung bezüglich der </a:t>
            </a:r>
            <a:r>
              <a:rPr lang="de-DE" altLang="ja-JP" b="1" dirty="0"/>
              <a:t>kollektiven </a:t>
            </a:r>
            <a:r>
              <a:rPr lang="de-DE" altLang="ja-JP" b="1" dirty="0" smtClean="0"/>
              <a:t>Sicherheit</a:t>
            </a:r>
          </a:p>
          <a:p>
            <a:endParaRPr lang="de-DE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7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Neuinterpretation </a:t>
            </a:r>
            <a:r>
              <a:rPr lang="de-DE" altLang="ja-JP" dirty="0" smtClean="0"/>
              <a:t/>
            </a:r>
            <a:br>
              <a:rPr lang="de-DE" altLang="ja-JP" dirty="0" smtClean="0"/>
            </a:br>
            <a:r>
              <a:rPr lang="de-DE" altLang="ja-JP" dirty="0" smtClean="0"/>
              <a:t>der </a:t>
            </a:r>
            <a:r>
              <a:rPr lang="de-DE" altLang="ja-JP" dirty="0"/>
              <a:t>kollektiven Sicherheit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772816"/>
            <a:ext cx="8229600" cy="468052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de-DE" altLang="ja-JP" sz="1800" dirty="0">
                <a:latin typeface="+mj-lt"/>
                <a:ea typeface="ＭＳ 明朝"/>
                <a:cs typeface="Times New Roman"/>
              </a:rPr>
              <a:t>Das Auftreten eines bewaffneten Angriffs auf Japan </a:t>
            </a:r>
            <a:r>
              <a:rPr lang="de-DE" altLang="ja-JP" sz="1800" b="1" u="sng" dirty="0">
                <a:latin typeface="+mj-lt"/>
                <a:ea typeface="ＭＳ 明朝"/>
                <a:cs typeface="Times New Roman"/>
              </a:rPr>
              <a:t>oder</a:t>
            </a:r>
            <a:r>
              <a:rPr lang="de-DE" altLang="ja-JP" sz="1800" b="1" dirty="0">
                <a:latin typeface="+mj-lt"/>
                <a:ea typeface="ＭＳ 明朝"/>
                <a:cs typeface="Times New Roman"/>
              </a:rPr>
              <a:t> das Auftreten eines bewaffneten Angriffs auf ein Land, das ein engstes Verhältnis zu Japan pflegt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. </a:t>
            </a:r>
            <a:r>
              <a:rPr lang="de-DE" altLang="ja-JP" sz="1800" u="sng" dirty="0">
                <a:latin typeface="+mj-lt"/>
                <a:ea typeface="ＭＳ 明朝"/>
                <a:cs typeface="Times New Roman"/>
              </a:rPr>
              <a:t>Und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 das dadurch entstandene Vorhandensein einer deutlichen Gefahr, welche die Existenz Japans bedroht und das Leben der Bürger von Japan sowie ihr Recht auf Freiheit und Verfolgen von </a:t>
            </a: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Glück 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von Grund auf </a:t>
            </a: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unterminiert.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Das 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Nichtvorhandensein aller anderen angemessenen Mittel, anhand derer </a:t>
            </a: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es Japan 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vermag, die o.a. Umstände zu beseitigen, die Existenz Japans zu bewahren und die Bürger von Japan zu beschützen. (= Diplomatie und </a:t>
            </a: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Dialog)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de-DE" altLang="ja-JP" sz="1800" dirty="0" smtClean="0">
                <a:latin typeface="+mj-lt"/>
                <a:ea typeface="ＭＳ 明朝"/>
                <a:cs typeface="Times New Roman"/>
              </a:rPr>
              <a:t>Dass </a:t>
            </a:r>
            <a:r>
              <a:rPr lang="de-DE" altLang="ja-JP" sz="1800" dirty="0">
                <a:latin typeface="+mj-lt"/>
                <a:ea typeface="ＭＳ 明朝"/>
                <a:cs typeface="Times New Roman"/>
              </a:rPr>
              <a:t>diese Gewaltanwendung auf das Notwendigste beschränkt bleibt. </a:t>
            </a:r>
            <a:r>
              <a:rPr lang="de-DE" altLang="ja-JP" sz="1800" i="1" dirty="0">
                <a:latin typeface="+mj-lt"/>
                <a:ea typeface="ＭＳ 明朝"/>
                <a:cs typeface="Times New Roman"/>
              </a:rPr>
              <a:t>(vgl. Proportionalitätsprinzip der NATO</a:t>
            </a:r>
            <a:r>
              <a:rPr lang="de-DE" altLang="ja-JP" sz="1800" i="1" dirty="0" smtClean="0">
                <a:latin typeface="+mj-lt"/>
                <a:ea typeface="ＭＳ 明朝"/>
                <a:cs typeface="Times New Roman"/>
              </a:rPr>
              <a:t>)</a:t>
            </a:r>
            <a:endParaRPr lang="ja-JP" altLang="ja-JP" sz="1800" dirty="0">
              <a:latin typeface="+mj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4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6. Die </a:t>
            </a:r>
            <a:r>
              <a:rPr lang="de-DE" altLang="ja-JP" dirty="0" smtClean="0"/>
              <a:t>Kernfrage der </a:t>
            </a:r>
            <a:r>
              <a:rPr lang="de-DE" altLang="ja-JP" dirty="0"/>
              <a:t>Verfassungsänderung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766136"/>
            <a:ext cx="8391876" cy="4687200"/>
          </a:xfrm>
        </p:spPr>
        <p:txBody>
          <a:bodyPr>
            <a:normAutofit fontScale="85000" lnSpcReduction="20000"/>
          </a:bodyPr>
          <a:lstStyle/>
          <a:p>
            <a:r>
              <a:rPr lang="de-DE" altLang="ja-JP" dirty="0" smtClean="0"/>
              <a:t>Veränderte </a:t>
            </a:r>
            <a:r>
              <a:rPr lang="de-DE" altLang="ja-JP" dirty="0"/>
              <a:t>Realität im </a:t>
            </a:r>
            <a:r>
              <a:rPr lang="de-DE" altLang="ja-JP" dirty="0" smtClean="0"/>
              <a:t>internationalen </a:t>
            </a:r>
            <a:r>
              <a:rPr lang="de-DE" altLang="ja-JP" dirty="0"/>
              <a:t>Umfeld </a:t>
            </a:r>
            <a:r>
              <a:rPr lang="de-DE" altLang="ja-JP" dirty="0" smtClean="0"/>
              <a:t>vs. </a:t>
            </a:r>
            <a:r>
              <a:rPr lang="de-DE" altLang="ja-JP" dirty="0"/>
              <a:t>g</a:t>
            </a:r>
            <a:r>
              <a:rPr lang="de-DE" altLang="ja-JP" dirty="0" smtClean="0"/>
              <a:t>leich gebliebener </a:t>
            </a:r>
            <a:r>
              <a:rPr lang="de-DE" altLang="ja-JP" dirty="0"/>
              <a:t>Wortlaut der </a:t>
            </a:r>
            <a:r>
              <a:rPr lang="de-DE" altLang="ja-JP" dirty="0" smtClean="0"/>
              <a:t>Verfassung</a:t>
            </a:r>
          </a:p>
          <a:p>
            <a:r>
              <a:rPr lang="de-DE" altLang="ja-JP" dirty="0" smtClean="0"/>
              <a:t>Seit langem Schwierigkeit, sicherheitspolitischen Bedürfnissen zu entsprechen</a:t>
            </a:r>
          </a:p>
          <a:p>
            <a:r>
              <a:rPr lang="de-DE" altLang="ja-JP" dirty="0" smtClean="0"/>
              <a:t>Simultangleichungen:</a:t>
            </a:r>
          </a:p>
          <a:p>
            <a:pPr marL="0" indent="0">
              <a:buNone/>
            </a:pPr>
            <a:r>
              <a:rPr lang="de-DE" altLang="ja-JP" dirty="0" smtClean="0"/>
              <a:t>Den </a:t>
            </a:r>
            <a:r>
              <a:rPr lang="de-DE" altLang="ja-JP" dirty="0"/>
              <a:t>Wortlaut des Artikels 9 der </a:t>
            </a:r>
            <a:r>
              <a:rPr lang="de-DE" altLang="ja-JP" dirty="0" smtClean="0"/>
              <a:t>Verfassung  vorausgesetzt;</a:t>
            </a:r>
            <a:endParaRPr lang="de-DE" altLang="ja-JP" dirty="0"/>
          </a:p>
          <a:p>
            <a:pPr marL="514350" indent="-514350">
              <a:buFont typeface="+mj-lt"/>
              <a:buAutoNum type="arabicPeriod"/>
            </a:pPr>
            <a:r>
              <a:rPr lang="de-DE" altLang="ja-JP" dirty="0" smtClean="0"/>
              <a:t>Wie </a:t>
            </a:r>
            <a:r>
              <a:rPr lang="de-DE" altLang="ja-JP" dirty="0"/>
              <a:t>kann man </a:t>
            </a:r>
            <a:r>
              <a:rPr lang="de-DE" altLang="ja-JP" dirty="0" smtClean="0"/>
              <a:t>Frieden </a:t>
            </a:r>
            <a:r>
              <a:rPr lang="de-DE" altLang="ja-JP" dirty="0"/>
              <a:t>und </a:t>
            </a:r>
            <a:r>
              <a:rPr lang="de-DE" altLang="ja-JP" dirty="0" smtClean="0"/>
              <a:t>Sicherheit </a:t>
            </a:r>
            <a:r>
              <a:rPr lang="de-DE" altLang="ja-JP" dirty="0"/>
              <a:t>für Japan in einer immer schwieriger </a:t>
            </a:r>
            <a:r>
              <a:rPr lang="de-DE" altLang="ja-JP" dirty="0" smtClean="0"/>
              <a:t>werdenden Welt bewahren? 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 smtClean="0"/>
              <a:t>Im </a:t>
            </a:r>
            <a:r>
              <a:rPr lang="de-DE" altLang="ja-JP" dirty="0"/>
              <a:t>welchem Umfang soll Japan </a:t>
            </a:r>
            <a:r>
              <a:rPr lang="de-DE" altLang="ja-JP" dirty="0" smtClean="0"/>
              <a:t>zum </a:t>
            </a:r>
            <a:r>
              <a:rPr lang="de-DE" altLang="ja-JP" dirty="0"/>
              <a:t>Frieden der Welt beitragen</a:t>
            </a:r>
            <a:r>
              <a:rPr lang="de-DE" altLang="ja-JP" dirty="0" smtClean="0"/>
              <a:t>?</a:t>
            </a:r>
            <a:endParaRPr lang="de-DE" altLang="ja-JP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de-DE" altLang="ja-JP" dirty="0" smtClean="0"/>
              <a:t>Welche Flexibilität bleibt?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7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28604"/>
            <a:ext cx="8856984" cy="1143000"/>
          </a:xfrm>
        </p:spPr>
        <p:txBody>
          <a:bodyPr>
            <a:noAutofit/>
          </a:bodyPr>
          <a:lstStyle/>
          <a:p>
            <a:r>
              <a:rPr lang="de-DE" altLang="ja-JP" sz="3200" dirty="0"/>
              <a:t>6. Die </a:t>
            </a:r>
            <a:r>
              <a:rPr lang="de-DE" altLang="ja-JP" sz="3200" dirty="0" smtClean="0"/>
              <a:t>Kernfrage der </a:t>
            </a:r>
            <a:r>
              <a:rPr lang="de-DE" altLang="ja-JP" sz="3200" dirty="0"/>
              <a:t>Verfassungsänderung</a:t>
            </a:r>
            <a:br>
              <a:rPr lang="de-DE" altLang="ja-JP" sz="3200" dirty="0"/>
            </a:br>
            <a:r>
              <a:rPr lang="de-DE" altLang="ja-JP" sz="3200" dirty="0" smtClean="0"/>
              <a:t>(1) Argumente </a:t>
            </a:r>
            <a:r>
              <a:rPr lang="de-DE" altLang="ja-JP" sz="3200" dirty="0"/>
              <a:t>der Befürworter der Verfassungsänderung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838144"/>
            <a:ext cx="8463884" cy="46872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dirty="0">
                <a:latin typeface="+mj-lt"/>
                <a:ea typeface="ＭＳ 明朝"/>
                <a:cs typeface="Times New Roman"/>
              </a:rPr>
              <a:t>Als ein von Menschen geschaffenes System muss sich die Verfassung je nach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Lage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der Zeit anpassen.</a:t>
            </a:r>
            <a:endParaRPr lang="ja-JP" altLang="ja-JP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Weitere in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der Verfassung neu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festzulegende Punkte: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das Verfassungsgericht; Errichtung eines föderalen Systems</a:t>
            </a:r>
            <a:r>
              <a:rPr lang="ja-JP" altLang="ja-JP" dirty="0">
                <a:latin typeface="+mj-lt"/>
                <a:ea typeface="ＭＳ 明朝"/>
                <a:cs typeface="Times New Roman"/>
              </a:rPr>
              <a:t>（</a:t>
            </a:r>
            <a:r>
              <a:rPr lang="ja-JP" altLang="ja-JP" dirty="0" smtClean="0">
                <a:latin typeface="+mj-lt"/>
                <a:ea typeface="ＭＳ 明朝"/>
                <a:cs typeface="Times New Roman"/>
              </a:rPr>
              <a:t>道州制</a:t>
            </a:r>
            <a:r>
              <a:rPr lang="ja-JP" altLang="en-US" dirty="0" smtClean="0">
                <a:latin typeface="+mj-lt"/>
                <a:ea typeface="ＭＳ 明朝"/>
                <a:cs typeface="Times New Roman"/>
              </a:rPr>
              <a:t>）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; Abdankung des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Kaisers;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neu definierte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Menschenrechte; Erleichterung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der Verfassungsänderungsklausel etc.</a:t>
            </a:r>
            <a:endParaRPr lang="ja-JP" altLang="ja-JP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dirty="0">
                <a:latin typeface="+mj-lt"/>
                <a:ea typeface="ＭＳ 明朝"/>
                <a:cs typeface="Times New Roman"/>
              </a:rPr>
              <a:t>Japan ist nicht verpflichtet, globaler Strategie der USA in allen Formen Folge zu leisten,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mit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oder ohne Artikel 9 der Verfassung.</a:t>
            </a:r>
            <a:endParaRPr lang="ja-JP" altLang="ja-JP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„Kein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Krieg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zur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Lösung von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Konflikten“ institutionell definierbar,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selbst wenn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Artikel 9 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geändert </a:t>
            </a:r>
            <a:r>
              <a:rPr lang="de-DE" altLang="ja-JP" dirty="0" smtClean="0">
                <a:latin typeface="+mj-lt"/>
                <a:ea typeface="ＭＳ 明朝"/>
                <a:cs typeface="Times New Roman"/>
              </a:rPr>
              <a:t>würde</a:t>
            </a:r>
            <a:r>
              <a:rPr lang="de-DE" altLang="ja-JP" dirty="0">
                <a:latin typeface="+mj-lt"/>
                <a:ea typeface="ＭＳ 明朝"/>
                <a:cs typeface="Times New Roman"/>
              </a:rPr>
              <a:t>.</a:t>
            </a:r>
            <a:endParaRPr lang="ja-JP" altLang="ja-JP" dirty="0">
              <a:latin typeface="+mj-lt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Inhaltsverzeichnis (Konzept)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de-DE" altLang="ja-JP" dirty="0" smtClean="0"/>
              <a:t>1. Teil</a:t>
            </a:r>
          </a:p>
          <a:p>
            <a:pPr marL="0" indent="0">
              <a:buNone/>
            </a:pPr>
            <a:r>
              <a:rPr lang="de-DE" altLang="ja-JP" dirty="0" smtClean="0"/>
              <a:t> Vorgeschichte: </a:t>
            </a:r>
          </a:p>
          <a:p>
            <a:pPr marL="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Von der Meiji-Restauration bis zum 2. Weltkrieg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lang="de-DE" altLang="ja-JP" dirty="0" smtClean="0"/>
              <a:t>2. Teil</a:t>
            </a:r>
          </a:p>
          <a:p>
            <a:pPr marL="0" indent="0">
              <a:buNone/>
            </a:pPr>
            <a:r>
              <a:rPr kumimoji="1" lang="de-DE" altLang="ja-JP" dirty="0" smtClean="0"/>
              <a:t> Geburt der Nachkriegsverfassung und</a:t>
            </a:r>
          </a:p>
          <a:p>
            <a:pPr marL="0" indent="0">
              <a:buNone/>
            </a:pPr>
            <a:r>
              <a:rPr kumimoji="1" lang="de-DE" altLang="ja-JP" dirty="0" smtClean="0"/>
              <a:t> Debatte um Japans Beitrag zum Weltfrieden</a:t>
            </a:r>
          </a:p>
          <a:p>
            <a:pPr marL="0" indent="0">
              <a:buNone/>
            </a:pPr>
            <a:endParaRPr lang="de-DE" altLang="ja-JP" dirty="0" smtClean="0"/>
          </a:p>
          <a:p>
            <a:r>
              <a:rPr kumimoji="1" lang="de-DE" altLang="ja-JP" dirty="0" smtClean="0"/>
              <a:t>3. Teil</a:t>
            </a:r>
          </a:p>
          <a:p>
            <a:pPr marL="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Hintergrund der Debatte um die Verfassungsänderung, </a:t>
            </a:r>
          </a:p>
          <a:p>
            <a:pPr marL="0" indent="0">
              <a:buNone/>
            </a:pPr>
            <a:r>
              <a:rPr kumimoji="1" lang="de-DE" altLang="ja-JP" dirty="0"/>
              <a:t> </a:t>
            </a:r>
            <a:r>
              <a:rPr kumimoji="1" lang="de-DE" altLang="ja-JP" dirty="0" smtClean="0"/>
              <a:t>Auswertung und Fazit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0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de-DE" altLang="ja-JP" sz="32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Die Kernfrage der </a:t>
            </a:r>
            <a: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Verfassungsänderung</a:t>
            </a:r>
            <a:b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32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(2) Argumente </a:t>
            </a:r>
            <a: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altLang="ja-JP" sz="32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Gegner </a:t>
            </a:r>
            <a: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der Verfassungsänderung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94128"/>
            <a:ext cx="8229600" cy="4687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Frieden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für Japan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nur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durch die „pazifische Verfassung“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und Artikel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9 bewahrt </a:t>
            </a:r>
            <a:endParaRPr lang="ja-JP" altLang="ja-JP" sz="2000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Änderung von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Artikel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9 verwandelt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Japan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zum Kriegsland. </a:t>
            </a:r>
            <a:br>
              <a:rPr lang="de-DE" altLang="ja-JP" sz="2000" dirty="0" smtClean="0">
                <a:latin typeface="+mj-lt"/>
                <a:ea typeface="ＭＳ 明朝"/>
                <a:cs typeface="Times New Roman"/>
              </a:rPr>
            </a:b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Japan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unvermeidlich in die von den USA geführten Kriege mit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einbezogen.</a:t>
            </a:r>
            <a:endParaRPr lang="ja-JP" altLang="ja-JP" sz="2000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2000" dirty="0">
                <a:latin typeface="+mj-lt"/>
                <a:ea typeface="ＭＳ 明朝"/>
                <a:cs typeface="Times New Roman"/>
              </a:rPr>
              <a:t>„Ameisenloch-Theorie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“: Bruch eines Damms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durch ein winziges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Ameisenloch möglich. Daher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darf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die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Verfassung im Ganzen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nicht berührt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werden.</a:t>
            </a:r>
            <a:endParaRPr lang="ja-JP" altLang="ja-JP" sz="2000" dirty="0">
              <a:latin typeface="+mj-lt"/>
              <a:ea typeface="ＭＳ 明朝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2000" dirty="0">
                <a:latin typeface="+mj-lt"/>
                <a:ea typeface="ＭＳ 明朝"/>
                <a:cs typeface="Times New Roman"/>
              </a:rPr>
              <a:t>Die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Verfassungsänderung darf </a:t>
            </a:r>
            <a:r>
              <a:rPr lang="de-DE" altLang="ja-JP" sz="2000" dirty="0">
                <a:latin typeface="+mj-lt"/>
                <a:ea typeface="ＭＳ 明朝"/>
                <a:cs typeface="Times New Roman"/>
              </a:rPr>
              <a:t>nicht unter der </a:t>
            </a:r>
            <a:r>
              <a:rPr lang="de-DE" altLang="ja-JP" sz="2000" dirty="0" smtClean="0">
                <a:latin typeface="+mj-lt"/>
                <a:ea typeface="ＭＳ 明朝"/>
                <a:cs typeface="Times New Roman"/>
              </a:rPr>
              <a:t>Regierung Abe erfolgen.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2000" dirty="0" smtClean="0">
                <a:latin typeface="+mj-lt"/>
                <a:ea typeface="ＭＳ 明朝"/>
              </a:rPr>
              <a:t>Verfassungsänderung </a:t>
            </a:r>
            <a:r>
              <a:rPr lang="de-DE" altLang="ja-JP" sz="2000" dirty="0">
                <a:latin typeface="+mj-lt"/>
                <a:ea typeface="ＭＳ 明朝"/>
              </a:rPr>
              <a:t>widerspricht dem „Konstitutionalismus</a:t>
            </a:r>
            <a:r>
              <a:rPr lang="de-DE" altLang="ja-JP" sz="2000" dirty="0" smtClean="0">
                <a:latin typeface="+mj-lt"/>
                <a:ea typeface="ＭＳ 明朝"/>
              </a:rPr>
              <a:t>“.</a:t>
            </a:r>
            <a:endParaRPr kumimoji="1" lang="ja-JP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6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12168"/>
          </a:xfrm>
        </p:spPr>
        <p:txBody>
          <a:bodyPr>
            <a:noAutofit/>
          </a:bodyPr>
          <a:lstStyle/>
          <a:p>
            <a:r>
              <a:rPr lang="en-US" altLang="ja-JP" sz="2600" dirty="0"/>
              <a:t>7. </a:t>
            </a:r>
            <a:r>
              <a:rPr lang="en-US" altLang="ja-JP" sz="2600" dirty="0" err="1" smtClean="0"/>
              <a:t>Auswertung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r>
              <a:rPr lang="de-DE" altLang="ja-JP" sz="2600" dirty="0"/>
              <a:t>(</a:t>
            </a:r>
            <a:r>
              <a:rPr lang="de-DE" altLang="ja-JP" sz="2600" dirty="0" smtClean="0"/>
              <a:t>1) Zur </a:t>
            </a:r>
            <a:r>
              <a:rPr lang="de-DE" altLang="ja-JP" sz="2600" dirty="0"/>
              <a:t>These: „Der Frieden für Japan konnte nur durch die </a:t>
            </a:r>
            <a:r>
              <a:rPr lang="de-DE" altLang="ja-JP" sz="2600" dirty="0" smtClean="0"/>
              <a:t>‚pazifische Verfassung‘ </a:t>
            </a:r>
            <a:r>
              <a:rPr lang="de-DE" altLang="ja-JP" sz="2600" dirty="0"/>
              <a:t>und </a:t>
            </a:r>
            <a:r>
              <a:rPr lang="de-DE" altLang="ja-JP" sz="2600" dirty="0" smtClean="0"/>
              <a:t>Artikel </a:t>
            </a:r>
            <a:r>
              <a:rPr lang="de-DE" altLang="ja-JP" sz="2600" dirty="0"/>
              <a:t>9 bewahrt werden</a:t>
            </a:r>
            <a:r>
              <a:rPr lang="de-DE" altLang="ja-JP" sz="2600" dirty="0" smtClean="0"/>
              <a:t>“ (1)</a:t>
            </a:r>
            <a:endParaRPr kumimoji="1" lang="ja-JP" altLang="en-US" sz="2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910152"/>
            <a:ext cx="8229600" cy="4687200"/>
          </a:xfrm>
        </p:spPr>
        <p:txBody>
          <a:bodyPr>
            <a:normAutofit fontScale="92500" lnSpcReduction="10000"/>
          </a:bodyPr>
          <a:lstStyle/>
          <a:p>
            <a:r>
              <a:rPr lang="de-DE" altLang="ja-JP" dirty="0" smtClean="0"/>
              <a:t>Mai </a:t>
            </a:r>
            <a:r>
              <a:rPr kumimoji="1" lang="de-DE" altLang="ja-JP" dirty="0" smtClean="0"/>
              <a:t>1947: Inkrafttreten der Verfassung</a:t>
            </a:r>
          </a:p>
          <a:p>
            <a:r>
              <a:rPr lang="de-DE" altLang="ja-JP" dirty="0" smtClean="0"/>
              <a:t>Januar 1952: einseitige Erklärung der </a:t>
            </a:r>
            <a:r>
              <a:rPr lang="de-DE" altLang="ja-JP" dirty="0"/>
              <a:t>Rhee </a:t>
            </a:r>
            <a:r>
              <a:rPr lang="de-DE" altLang="ja-JP" dirty="0" smtClean="0"/>
              <a:t>Sung-man Linie</a:t>
            </a:r>
          </a:p>
          <a:p>
            <a:r>
              <a:rPr kumimoji="1" lang="de-DE" altLang="ja-JP" dirty="0" smtClean="0"/>
              <a:t>1953: Beginn der Festnahme von japanischen Fischern durch ROK</a:t>
            </a:r>
          </a:p>
          <a:p>
            <a:r>
              <a:rPr lang="de-DE" altLang="ja-JP" dirty="0" smtClean="0"/>
              <a:t>27.6.1953: Expedition von Küstenwache/ Präfektur Shimane</a:t>
            </a:r>
          </a:p>
          <a:p>
            <a:r>
              <a:rPr kumimoji="1" lang="de-DE" altLang="ja-JP" dirty="0" smtClean="0"/>
              <a:t>12.7.1953: Beschuss der jp. Küstenwache durch korean. Miliz </a:t>
            </a:r>
          </a:p>
          <a:p>
            <a:r>
              <a:rPr lang="de-DE" altLang="ja-JP" dirty="0" smtClean="0"/>
              <a:t>Juli 1954: Gründung der SDF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1020"/>
            <a:ext cx="3077691" cy="27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7724"/>
            <a:ext cx="2975897" cy="31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27384"/>
            <a:ext cx="8229600" cy="1728192"/>
          </a:xfrm>
        </p:spPr>
        <p:txBody>
          <a:bodyPr>
            <a:normAutofit/>
          </a:bodyPr>
          <a:lstStyle/>
          <a:p>
            <a:r>
              <a:rPr lang="en-US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altLang="ja-JP" sz="2600" dirty="0" err="1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Auswertung</a:t>
            </a:r>
            <a:r>
              <a:rPr lang="en-US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(1) Zur These: „Der Frieden für Japan konnte nur durch die „pazifische Verfassung“  und Artikel 9 bewahrt werden</a:t>
            </a:r>
            <a:r>
              <a:rPr lang="de-DE" altLang="ja-JP" sz="26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“ (2)</a:t>
            </a:r>
            <a:endParaRPr kumimoji="1" lang="ja-JP" altLang="en-US" sz="2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687200"/>
          </a:xfrm>
        </p:spPr>
        <p:txBody>
          <a:bodyPr/>
          <a:lstStyle/>
          <a:p>
            <a:r>
              <a:rPr lang="de-DE" altLang="ja-JP" dirty="0" smtClean="0"/>
              <a:t>Frieden bewahrt, da keinerlei Gegenwehr gegen Aggression geleistet wurde?</a:t>
            </a:r>
            <a:r>
              <a:rPr lang="de-DE" altLang="ja-JP" dirty="0"/>
              <a:t> </a:t>
            </a:r>
            <a:endParaRPr lang="de-DE" altLang="ja-JP" dirty="0" smtClean="0"/>
          </a:p>
          <a:p>
            <a:r>
              <a:rPr lang="de-DE" altLang="ja-JP" dirty="0" smtClean="0"/>
              <a:t>Was </a:t>
            </a:r>
            <a:r>
              <a:rPr lang="de-DE" altLang="ja-JP" dirty="0"/>
              <a:t>würden sie zur Silvesternacht 2015/16 in Köln sagen?</a:t>
            </a: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72483"/>
            <a:ext cx="5340846" cy="267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4" y="3933056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400" dirty="0"/>
              <a:t>7. Auswertung</a:t>
            </a:r>
            <a:br>
              <a:rPr lang="de-DE" altLang="ja-JP" sz="2400" dirty="0"/>
            </a:br>
            <a:r>
              <a:rPr lang="de-DE" altLang="ja-JP" sz="2400" dirty="0" smtClean="0"/>
              <a:t>(2) </a:t>
            </a:r>
            <a:r>
              <a:rPr lang="de-DE" altLang="ja-JP" sz="2400" dirty="0"/>
              <a:t>Zur These: Änderung von Artikel 9 verwandelt Japan zum </a:t>
            </a:r>
            <a:r>
              <a:rPr lang="de-DE" altLang="ja-JP" sz="2400" dirty="0" smtClean="0"/>
              <a:t>Kriegsland</a:t>
            </a:r>
            <a:r>
              <a:rPr lang="de-DE" altLang="ja-JP" sz="2400" dirty="0"/>
              <a:t>. Japan unvermeidlich in die von den USA geführten Kriege mit einbezogen</a:t>
            </a:r>
            <a:r>
              <a:rPr lang="de-DE" altLang="ja-JP" sz="2400" dirty="0" smtClean="0"/>
              <a:t>. (1)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910152"/>
            <a:ext cx="8391876" cy="4687200"/>
          </a:xfrm>
        </p:spPr>
        <p:txBody>
          <a:bodyPr>
            <a:normAutofit fontScale="92500" lnSpcReduction="10000"/>
          </a:bodyPr>
          <a:lstStyle/>
          <a:p>
            <a:r>
              <a:rPr lang="de-DE" altLang="ja-JP" dirty="0" smtClean="0"/>
              <a:t>Bei Meinungsumfragen zeigt sich ein Kopf-an-Kopf-Rennen zwischen Befürwortern und Gegnern.</a:t>
            </a:r>
          </a:p>
          <a:p>
            <a:r>
              <a:rPr lang="de-DE" altLang="ja-JP" dirty="0" smtClean="0"/>
              <a:t>Bezüglich Artikels 9 mehr Gegner als sonst</a:t>
            </a:r>
          </a:p>
          <a:p>
            <a:r>
              <a:rPr lang="de-DE" altLang="ja-JP" dirty="0" smtClean="0"/>
              <a:t>Psychologie der Japaner: Bei der Wahl zwischen Frieden und Krieg ist die Antwort schon klar.</a:t>
            </a:r>
          </a:p>
          <a:p>
            <a:r>
              <a:rPr lang="de-DE" altLang="ja-JP" dirty="0" smtClean="0"/>
              <a:t>Änderung mit Gewaltanwendung zur Lösung von Konflikten wird nicht akzeptiert.</a:t>
            </a:r>
          </a:p>
          <a:p>
            <a:r>
              <a:rPr lang="de-DE" altLang="ja-JP" dirty="0" smtClean="0"/>
              <a:t>Wählerverhalten wirksames Mittel der Abschreckung in der Politik</a:t>
            </a:r>
          </a:p>
          <a:p>
            <a:endParaRPr lang="de-DE" altLang="ja-JP" dirty="0" smtClean="0"/>
          </a:p>
          <a:p>
            <a:endParaRPr lang="de-DE" altLang="ja-JP" dirty="0" smtClean="0"/>
          </a:p>
          <a:p>
            <a:endParaRPr lang="de-DE" altLang="ja-JP" dirty="0" smtClean="0"/>
          </a:p>
          <a:p>
            <a:endParaRPr lang="de-DE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7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944216"/>
          </a:xfrm>
        </p:spPr>
        <p:txBody>
          <a:bodyPr>
            <a:normAutofit/>
          </a:bodyPr>
          <a:lstStyle/>
          <a:p>
            <a: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7. Auswertung</a:t>
            </a:r>
            <a:b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(2) Zur These: Änderung von Artikel 9 verwandelt Japan zum </a:t>
            </a:r>
            <a:r>
              <a:rPr lang="de-DE" altLang="ja-JP" sz="26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Kriegsland</a:t>
            </a:r>
            <a: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altLang="ja-JP" sz="26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Japan </a:t>
            </a:r>
            <a:r>
              <a:rPr lang="de-DE" altLang="ja-JP" sz="26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unvermeidlich in die von den USA geführten Kriege mit einbezogen</a:t>
            </a:r>
            <a:r>
              <a:rPr lang="de-DE" altLang="ja-JP" sz="26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. (2)</a:t>
            </a:r>
            <a:endParaRPr kumimoji="1" lang="ja-JP" altLang="en-US" sz="2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492896"/>
            <a:ext cx="8229600" cy="3319048"/>
          </a:xfrm>
        </p:spPr>
        <p:txBody>
          <a:bodyPr/>
          <a:lstStyle/>
          <a:p>
            <a:r>
              <a:rPr lang="de-DE" altLang="ja-JP" dirty="0"/>
              <a:t>Krieg gegen welches Land? US/CH/RU/KOR?</a:t>
            </a:r>
          </a:p>
          <a:p>
            <a:r>
              <a:rPr lang="de-DE" altLang="ja-JP" dirty="0"/>
              <a:t>Keine gegenseitige Beihilfepflicht beim japanisch-amerikanischen Bündnis</a:t>
            </a:r>
          </a:p>
          <a:p>
            <a:r>
              <a:rPr lang="de-DE" altLang="ja-JP" dirty="0"/>
              <a:t>Keine deutsche </a:t>
            </a:r>
            <a:r>
              <a:rPr lang="de-DE" altLang="ja-JP" dirty="0" smtClean="0"/>
              <a:t>und </a:t>
            </a:r>
            <a:r>
              <a:rPr lang="de-DE" altLang="ja-JP" dirty="0"/>
              <a:t>französische Teilnahme an der Militäraktion beim </a:t>
            </a:r>
            <a:r>
              <a:rPr lang="de-DE" altLang="ja-JP" dirty="0" smtClean="0"/>
              <a:t>Zweiten </a:t>
            </a:r>
            <a:r>
              <a:rPr lang="de-DE" altLang="ja-JP" dirty="0"/>
              <a:t>Golfkrieg 2003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2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altLang="ja-JP" sz="3200" dirty="0" err="1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Auswertung</a:t>
            </a:r>
            <a:r>
              <a:rPr lang="en-US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32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(3) Zu den Argumenten der Gegner der Verfassungsänderung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ja-JP" dirty="0" smtClean="0"/>
          </a:p>
          <a:p>
            <a:r>
              <a:rPr lang="de-DE" altLang="ja-JP" dirty="0" smtClean="0"/>
              <a:t>Proaktive </a:t>
            </a:r>
            <a:r>
              <a:rPr lang="de-DE" altLang="ja-JP" dirty="0"/>
              <a:t>Gründe dafür </a:t>
            </a:r>
            <a:r>
              <a:rPr lang="de-DE" altLang="ja-JP" dirty="0" smtClean="0"/>
              <a:t>vorhanden, </a:t>
            </a:r>
            <a:r>
              <a:rPr lang="de-DE" altLang="ja-JP" dirty="0"/>
              <a:t>warum die </a:t>
            </a:r>
            <a:r>
              <a:rPr lang="de-DE" altLang="ja-JP" dirty="0" smtClean="0"/>
              <a:t>Verfassung unverändert </a:t>
            </a:r>
            <a:r>
              <a:rPr lang="de-DE" altLang="ja-JP" dirty="0"/>
              <a:t>bleiben </a:t>
            </a:r>
            <a:r>
              <a:rPr lang="de-DE" altLang="ja-JP" dirty="0" smtClean="0"/>
              <a:t>soll?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03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7. </a:t>
            </a:r>
            <a:r>
              <a:rPr lang="en-US" altLang="ja-JP" dirty="0" err="1"/>
              <a:t>Auswertung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(4) </a:t>
            </a:r>
            <a:r>
              <a:rPr lang="en-US" altLang="ja-JP" dirty="0" err="1" smtClean="0"/>
              <a:t>Perspektive</a:t>
            </a:r>
            <a:r>
              <a:rPr lang="en-US" altLang="ja-JP" dirty="0" smtClean="0"/>
              <a:t> </a:t>
            </a:r>
            <a:r>
              <a:rPr lang="en-US" altLang="ja-JP" dirty="0"/>
              <a:t>und </a:t>
            </a:r>
            <a:r>
              <a:rPr lang="en-US" altLang="ja-JP" dirty="0" err="1"/>
              <a:t>Fazit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982160"/>
            <a:ext cx="8229600" cy="4687200"/>
          </a:xfrm>
        </p:spPr>
        <p:txBody>
          <a:bodyPr>
            <a:normAutofit lnSpcReduction="10000"/>
          </a:bodyPr>
          <a:lstStyle/>
          <a:p>
            <a:r>
              <a:rPr lang="de-DE" altLang="ja-JP" dirty="0"/>
              <a:t>Unterstützung </a:t>
            </a:r>
            <a:r>
              <a:rPr lang="de-DE" altLang="ja-JP" dirty="0" smtClean="0"/>
              <a:t>für Abe </a:t>
            </a:r>
            <a:r>
              <a:rPr lang="de-DE" altLang="ja-JP" dirty="0"/>
              <a:t>gegenwärtig bei 67% </a:t>
            </a:r>
            <a:r>
              <a:rPr lang="de-DE" altLang="ja-JP" dirty="0" smtClean="0"/>
              <a:t>(Stand </a:t>
            </a:r>
            <a:r>
              <a:rPr lang="de-DE" altLang="ja-JP" dirty="0"/>
              <a:t>17.01.17</a:t>
            </a:r>
            <a:r>
              <a:rPr lang="de-DE" altLang="ja-JP" dirty="0" smtClean="0"/>
              <a:t>)</a:t>
            </a:r>
          </a:p>
          <a:p>
            <a:r>
              <a:rPr lang="de-DE" altLang="ja-JP" dirty="0"/>
              <a:t>politische </a:t>
            </a:r>
            <a:r>
              <a:rPr lang="de-DE" altLang="ja-JP" dirty="0" smtClean="0"/>
              <a:t>Konstellation: In beiden Häusern besitzen die </a:t>
            </a:r>
            <a:r>
              <a:rPr lang="de-DE" altLang="ja-JP" dirty="0"/>
              <a:t>änderungswilligen Parteien </a:t>
            </a:r>
            <a:r>
              <a:rPr lang="de-DE" altLang="ja-JP" dirty="0" smtClean="0"/>
              <a:t>die notwendige </a:t>
            </a:r>
            <a:r>
              <a:rPr lang="de-DE" altLang="ja-JP" dirty="0"/>
              <a:t>Mehrheit von 2/3 aller </a:t>
            </a:r>
            <a:r>
              <a:rPr lang="de-DE" altLang="ja-JP" dirty="0" smtClean="0"/>
              <a:t>Sitze.</a:t>
            </a:r>
          </a:p>
          <a:p>
            <a:r>
              <a:rPr lang="de-DE" altLang="ja-JP" dirty="0" smtClean="0"/>
              <a:t>Fortgang </a:t>
            </a:r>
            <a:r>
              <a:rPr lang="de-DE" altLang="ja-JP" dirty="0"/>
              <a:t>der </a:t>
            </a:r>
            <a:r>
              <a:rPr lang="de-DE" altLang="ja-JP" dirty="0" smtClean="0"/>
              <a:t>Debatte möglich, aber Risiko für Polarisierung macht politischen Schritt schwierig.</a:t>
            </a:r>
          </a:p>
          <a:p>
            <a:r>
              <a:rPr lang="de-DE" altLang="ja-JP" dirty="0" smtClean="0"/>
              <a:t>Minimale Basis</a:t>
            </a:r>
            <a:r>
              <a:rPr kumimoji="1" lang="de-DE" altLang="ja-JP" dirty="0" smtClean="0"/>
              <a:t>: Fortsetzung der Diskussionen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59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Ende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463884" cy="4687200"/>
          </a:xfrm>
        </p:spPr>
        <p:txBody>
          <a:bodyPr/>
          <a:lstStyle/>
          <a:p>
            <a:r>
              <a:rPr lang="de-DE" altLang="ja-JP" dirty="0"/>
              <a:t>Vielen Dank für Ihre </a:t>
            </a:r>
            <a:r>
              <a:rPr lang="de-DE" altLang="ja-JP" dirty="0" smtClean="0"/>
              <a:t>Geduld </a:t>
            </a:r>
            <a:r>
              <a:rPr lang="de-DE" altLang="ja-JP" dirty="0"/>
              <a:t>sowie Aufmerksamkeit!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4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de-DE" altLang="ja-JP" dirty="0" smtClean="0"/>
              <a:t>Einleitung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 smtClean="0"/>
              <a:t>Geschichte der Verfassung in Japan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 smtClean="0"/>
              <a:t>Geburtsstunde der Nachkriegsverfassung</a:t>
            </a:r>
            <a:endParaRPr kumimoji="1" lang="de-DE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de-DE" altLang="ja-JP" dirty="0"/>
              <a:t>Das Ende des Kalten Krieges und der </a:t>
            </a:r>
            <a:r>
              <a:rPr lang="de-DE" altLang="ja-JP" dirty="0" smtClean="0"/>
              <a:t>Golfkrieg sowie die </a:t>
            </a:r>
            <a:r>
              <a:rPr lang="de-DE" altLang="ja-JP" dirty="0"/>
              <a:t>Debatte über Japans internationalen </a:t>
            </a:r>
            <a:r>
              <a:rPr lang="de-DE" altLang="ja-JP" dirty="0" smtClean="0"/>
              <a:t>Beitrag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 smtClean="0"/>
              <a:t>Das </a:t>
            </a:r>
            <a:r>
              <a:rPr lang="de-DE" altLang="ja-JP" dirty="0"/>
              <a:t>veränderte Sicherheitsumfeld in Ostasien und die „</a:t>
            </a:r>
            <a:r>
              <a:rPr lang="de-DE" altLang="ja-JP" dirty="0" smtClean="0"/>
              <a:t>Sicherheitsgesetzgebung“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/>
              <a:t>Die </a:t>
            </a:r>
            <a:r>
              <a:rPr lang="de-DE" altLang="ja-JP" dirty="0" smtClean="0"/>
              <a:t>Kernaussage der Verfassungsänderung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ja-JP" dirty="0"/>
              <a:t>Auswertung</a:t>
            </a:r>
            <a:endParaRPr lang="de-DE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8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dirty="0"/>
              <a:t>Einleitung</a:t>
            </a:r>
            <a:br>
              <a:rPr lang="de-DE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ja-JP" dirty="0" smtClean="0"/>
              <a:t>10</a:t>
            </a:r>
            <a:r>
              <a:rPr lang="de-DE" altLang="ja-JP" dirty="0"/>
              <a:t>. </a:t>
            </a:r>
            <a:r>
              <a:rPr lang="de-DE" altLang="ja-JP" dirty="0" smtClean="0"/>
              <a:t>7. 2016       Oberhauswahlen</a:t>
            </a:r>
          </a:p>
          <a:p>
            <a:r>
              <a:rPr lang="de-DE" altLang="ja-JP" dirty="0" smtClean="0"/>
              <a:t>12</a:t>
            </a:r>
            <a:r>
              <a:rPr lang="de-DE" altLang="ja-JP" dirty="0"/>
              <a:t>. </a:t>
            </a:r>
            <a:r>
              <a:rPr lang="de-DE" altLang="ja-JP" dirty="0" smtClean="0"/>
              <a:t>7. 2016       Rheinische Post-Artikel: </a:t>
            </a:r>
            <a:r>
              <a:rPr lang="de-DE" altLang="ja-JP" dirty="0"/>
              <a:t>„Abe bleibt Japans Premier und </a:t>
            </a:r>
            <a:r>
              <a:rPr lang="de-DE" altLang="ja-JP" dirty="0" smtClean="0"/>
              <a:t>will Verfassung </a:t>
            </a:r>
            <a:r>
              <a:rPr lang="de-DE" altLang="ja-JP" dirty="0"/>
              <a:t>ändern</a:t>
            </a:r>
            <a:r>
              <a:rPr lang="de-DE" altLang="ja-JP" dirty="0" smtClean="0"/>
              <a:t>“</a:t>
            </a:r>
          </a:p>
          <a:p>
            <a:r>
              <a:rPr lang="de-DE" altLang="ja-JP" dirty="0" smtClean="0"/>
              <a:t>Kritiker: </a:t>
            </a:r>
          </a:p>
          <a:p>
            <a:pPr marL="0" indent="0">
              <a:buNone/>
            </a:pPr>
            <a:r>
              <a:rPr lang="de-DE" altLang="ja-JP" dirty="0" smtClean="0"/>
              <a:t> 	„Japan </a:t>
            </a:r>
            <a:r>
              <a:rPr lang="de-DE" altLang="ja-JP" dirty="0"/>
              <a:t>könnte bald nicht mehr </a:t>
            </a:r>
            <a:endParaRPr lang="de-DE" altLang="ja-JP" dirty="0" smtClean="0"/>
          </a:p>
          <a:p>
            <a:pPr marL="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	das demokratische </a:t>
            </a:r>
            <a:r>
              <a:rPr lang="de-DE" altLang="ja-JP" dirty="0"/>
              <a:t>und freie Land </a:t>
            </a:r>
            <a:r>
              <a:rPr lang="de-DE" altLang="ja-JP" dirty="0" smtClean="0"/>
              <a:t>sein,...</a:t>
            </a:r>
          </a:p>
          <a:p>
            <a:pPr marL="0" indent="0">
              <a:buNone/>
            </a:pPr>
            <a:r>
              <a:rPr lang="de-DE" altLang="ja-JP" dirty="0" smtClean="0"/>
              <a:t> 	sollte </a:t>
            </a:r>
            <a:r>
              <a:rPr lang="de-DE" altLang="ja-JP" dirty="0"/>
              <a:t>die Verfassung geändert werden</a:t>
            </a:r>
            <a:r>
              <a:rPr lang="de-DE" altLang="ja-JP" dirty="0" smtClean="0"/>
              <a:t>.“</a:t>
            </a:r>
            <a:endParaRPr lang="de-DE" altLang="ja-JP" dirty="0"/>
          </a:p>
          <a:p>
            <a:endParaRPr lang="de-DE" altLang="ja-JP" dirty="0"/>
          </a:p>
          <a:p>
            <a:endParaRPr lang="de-DE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1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dirty="0"/>
              <a:t>Geschichte der Verfassung in Japan</a:t>
            </a:r>
            <a:br>
              <a:rPr lang="de-DE" altLang="ja-JP" dirty="0"/>
            </a:br>
            <a:r>
              <a:rPr lang="de-DE" altLang="ja-JP" dirty="0"/>
              <a:t>(1) Das Staatssystem von Japan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60217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1152128" cy="12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9" y="3429000"/>
            <a:ext cx="1829743" cy="16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2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sz="4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Geschichte der Verfassung in Japan</a:t>
            </a:r>
            <a:br>
              <a:rPr lang="de-DE" altLang="ja-JP" sz="4000" dirty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ja-JP" sz="4000" dirty="0" smtClean="0">
                <a:solidFill>
                  <a:srgbClr val="975C1E"/>
                </a:solidFill>
                <a:effectLst>
                  <a:glow rad="101600">
                    <a:srgbClr val="FFE880">
                      <a:tint val="20000"/>
                      <a:alpha val="60000"/>
                    </a:srgb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Bis hin zur Meiji-Restauration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910152"/>
            <a:ext cx="8391876" cy="4687200"/>
          </a:xfrm>
        </p:spPr>
        <p:txBody>
          <a:bodyPr>
            <a:normAutofit fontScale="92500" lnSpcReduction="10000"/>
          </a:bodyPr>
          <a:lstStyle/>
          <a:p>
            <a:r>
              <a:rPr kumimoji="1" lang="de-DE" altLang="ja-JP" dirty="0" smtClean="0"/>
              <a:t>1853 </a:t>
            </a:r>
            <a:r>
              <a:rPr kumimoji="1" lang="de-DE" altLang="ja-JP" dirty="0" err="1" smtClean="0"/>
              <a:t>Commodore</a:t>
            </a:r>
            <a:r>
              <a:rPr kumimoji="1" lang="de-DE" altLang="ja-JP" dirty="0" smtClean="0"/>
              <a:t> Perry kam nach </a:t>
            </a:r>
            <a:r>
              <a:rPr kumimoji="1" lang="de-DE" altLang="ja-JP" dirty="0" err="1" smtClean="0"/>
              <a:t>Uraga</a:t>
            </a:r>
            <a:endParaRPr kumimoji="1" lang="de-DE" altLang="ja-JP" dirty="0" smtClean="0"/>
          </a:p>
          <a:p>
            <a:r>
              <a:rPr lang="de-DE" altLang="ja-JP" dirty="0" smtClean="0"/>
              <a:t>1854 Freundschaftsvertrag mit den USA, GB und RU</a:t>
            </a:r>
          </a:p>
          <a:p>
            <a:r>
              <a:rPr lang="de-DE" altLang="ja-JP" dirty="0" smtClean="0"/>
              <a:t>1858 Freundschafts- und Handelsvertrag mit den USA, GB, F, NL, RU</a:t>
            </a:r>
          </a:p>
          <a:p>
            <a:r>
              <a:rPr lang="de-DE" altLang="ja-JP" dirty="0" smtClean="0"/>
              <a:t>-- Zeit der kriegerischen Auseinandersetzungen --</a:t>
            </a:r>
          </a:p>
          <a:p>
            <a:r>
              <a:rPr lang="de-DE" altLang="ja-JP" dirty="0" smtClean="0"/>
              <a:t>1867 Rücktritt des letzten </a:t>
            </a:r>
            <a:r>
              <a:rPr lang="de-DE" altLang="ja-JP" dirty="0" err="1" smtClean="0"/>
              <a:t>Shôguns</a:t>
            </a:r>
            <a:endParaRPr lang="de-DE" altLang="ja-JP" dirty="0" smtClean="0"/>
          </a:p>
          <a:p>
            <a:r>
              <a:rPr lang="de-DE" altLang="ja-JP" dirty="0" smtClean="0"/>
              <a:t>1868 Meiji-Restauration</a:t>
            </a:r>
            <a:endParaRPr lang="de-DE" altLang="ja-JP" dirty="0"/>
          </a:p>
          <a:p>
            <a:r>
              <a:rPr lang="en-US" altLang="ja-JP" dirty="0" smtClean="0"/>
              <a:t>1868 </a:t>
            </a:r>
            <a:r>
              <a:rPr lang="en-US" altLang="ja-JP" dirty="0" err="1" smtClean="0"/>
              <a:t>Fünf-Punkte-Eid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Geschichte der Verfassung in Japan</a:t>
            </a:r>
            <a:br>
              <a:rPr lang="de-DE" altLang="ja-JP" dirty="0"/>
            </a:br>
            <a:r>
              <a:rPr lang="de-DE" altLang="ja-JP" dirty="0" smtClean="0"/>
              <a:t>(2)Die </a:t>
            </a:r>
            <a:r>
              <a:rPr lang="de-DE" altLang="ja-JP" dirty="0"/>
              <a:t>Meiji-Restauration und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94128"/>
            <a:ext cx="8229600" cy="4687200"/>
          </a:xfrm>
        </p:spPr>
        <p:txBody>
          <a:bodyPr>
            <a:normAutofit fontScale="92500" lnSpcReduction="20000"/>
          </a:bodyPr>
          <a:lstStyle/>
          <a:p>
            <a:r>
              <a:rPr lang="de-DE" altLang="ja-JP" dirty="0"/>
              <a:t>5 </a:t>
            </a:r>
            <a:r>
              <a:rPr lang="de-DE" altLang="ja-JP" dirty="0" smtClean="0"/>
              <a:t>Punkte-Regierungsprogramm (</a:t>
            </a:r>
            <a:r>
              <a:rPr lang="de-DE" altLang="ja-JP" dirty="0"/>
              <a:t>sog. „5 Punkte-Eid“, gokajô no go-seimon</a:t>
            </a:r>
            <a:r>
              <a:rPr lang="de-DE" altLang="ja-JP" dirty="0" smtClean="0"/>
              <a:t>):</a:t>
            </a:r>
          </a:p>
          <a:p>
            <a:pPr marL="514350" indent="-514350">
              <a:buAutoNum type="arabicPeriod"/>
            </a:pPr>
            <a:r>
              <a:rPr lang="de-DE" altLang="ja-JP" dirty="0" smtClean="0"/>
              <a:t>Versammlungen </a:t>
            </a:r>
            <a:r>
              <a:rPr lang="de-DE" altLang="ja-JP" dirty="0"/>
              <a:t>einberufen, alle Entscheidungen in öffentlicher Debatte </a:t>
            </a:r>
            <a:r>
              <a:rPr lang="de-DE" altLang="ja-JP" dirty="0" smtClean="0"/>
              <a:t>fällen</a:t>
            </a:r>
          </a:p>
          <a:p>
            <a:pPr marL="514350" indent="-514350">
              <a:buAutoNum type="arabicPeriod" startAt="2"/>
            </a:pPr>
            <a:r>
              <a:rPr lang="de-DE" altLang="ja-JP" dirty="0" smtClean="0"/>
              <a:t>Das </a:t>
            </a:r>
            <a:r>
              <a:rPr lang="de-DE" altLang="ja-JP" dirty="0"/>
              <a:t>Land </a:t>
            </a:r>
            <a:r>
              <a:rPr lang="de-DE" altLang="ja-JP" dirty="0" smtClean="0"/>
              <a:t>vereinen </a:t>
            </a:r>
            <a:r>
              <a:rPr lang="de-DE" altLang="ja-JP" dirty="0"/>
              <a:t>und </a:t>
            </a:r>
            <a:r>
              <a:rPr lang="de-DE" altLang="ja-JP" dirty="0" smtClean="0"/>
              <a:t>staatliche </a:t>
            </a:r>
            <a:r>
              <a:rPr lang="de-DE" altLang="ja-JP" dirty="0"/>
              <a:t>und </a:t>
            </a:r>
            <a:r>
              <a:rPr lang="de-DE" altLang="ja-JP" dirty="0" smtClean="0"/>
              <a:t>private </a:t>
            </a:r>
            <a:r>
              <a:rPr lang="de-DE" altLang="ja-JP" dirty="0"/>
              <a:t>Geschäfte mit Tatkraft </a:t>
            </a:r>
            <a:r>
              <a:rPr lang="de-DE" altLang="ja-JP" dirty="0" smtClean="0"/>
              <a:t>betreiben  </a:t>
            </a:r>
          </a:p>
          <a:p>
            <a:pPr marL="514350" indent="-514350">
              <a:buAutoNum type="arabicPeriod" startAt="3"/>
            </a:pPr>
            <a:r>
              <a:rPr lang="de-DE" altLang="ja-JP" dirty="0" smtClean="0"/>
              <a:t>Allen die </a:t>
            </a:r>
            <a:r>
              <a:rPr lang="de-DE" altLang="ja-JP" dirty="0"/>
              <a:t>Gelegenheit </a:t>
            </a:r>
            <a:r>
              <a:rPr lang="de-DE" altLang="ja-JP" dirty="0" smtClean="0"/>
              <a:t>gönnen</a:t>
            </a:r>
            <a:r>
              <a:rPr lang="de-DE" altLang="ja-JP" dirty="0"/>
              <a:t>, ihrem Beruf </a:t>
            </a:r>
            <a:r>
              <a:rPr lang="de-DE" altLang="ja-JP" dirty="0" smtClean="0"/>
              <a:t>nachzugehen</a:t>
            </a:r>
            <a:endParaRPr lang="de-DE" altLang="ja-JP" dirty="0"/>
          </a:p>
          <a:p>
            <a:pPr marL="514350" indent="-514350">
              <a:buAutoNum type="arabicPeriod" startAt="4"/>
            </a:pPr>
            <a:r>
              <a:rPr lang="de-DE" altLang="ja-JP" dirty="0" smtClean="0"/>
              <a:t>Herkömmliche </a:t>
            </a:r>
            <a:r>
              <a:rPr lang="de-DE" altLang="ja-JP" dirty="0"/>
              <a:t>Unsitten </a:t>
            </a:r>
            <a:r>
              <a:rPr lang="de-DE" altLang="ja-JP" dirty="0" smtClean="0"/>
              <a:t>brechen. Die </a:t>
            </a:r>
            <a:r>
              <a:rPr lang="de-DE" altLang="ja-JP" dirty="0"/>
              <a:t>Rechte und Gerechtigkeit des Universums </a:t>
            </a:r>
            <a:r>
              <a:rPr lang="de-DE" altLang="ja-JP" dirty="0" smtClean="0"/>
              <a:t>befolgen.</a:t>
            </a:r>
          </a:p>
          <a:p>
            <a:pPr marL="514350" indent="-514350">
              <a:buAutoNum type="arabicPeriod" startAt="4"/>
            </a:pPr>
            <a:r>
              <a:rPr lang="de-DE" altLang="ja-JP" dirty="0" smtClean="0"/>
              <a:t>Wissen weltweit suchen</a:t>
            </a:r>
            <a:endParaRPr lang="de-DE" altLang="ja-JP" dirty="0"/>
          </a:p>
          <a:p>
            <a:pPr marL="0" indent="0">
              <a:buNone/>
            </a:pPr>
            <a:endParaRPr lang="de-DE" altLang="ja-JP" dirty="0"/>
          </a:p>
          <a:p>
            <a:pPr marL="0" indent="0">
              <a:buNone/>
            </a:pPr>
            <a:endParaRPr kumimoji="1" lang="de-DE" altLang="ja-JP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1302"/>
            <a:ext cx="8231067" cy="465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3600" dirty="0"/>
              <a:t>Geschichte der Verfassung in Japan</a:t>
            </a:r>
            <a:br>
              <a:rPr lang="de-DE" altLang="ja-JP" sz="3600" dirty="0"/>
            </a:br>
            <a:r>
              <a:rPr lang="de-DE" altLang="ja-JP" sz="3600" dirty="0"/>
              <a:t> (3) Von der Meiji-Verfassung bis zum Zweiten Weltkrieg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982160"/>
            <a:ext cx="8229600" cy="4687200"/>
          </a:xfrm>
        </p:spPr>
        <p:txBody>
          <a:bodyPr>
            <a:normAutofit fontScale="92500" lnSpcReduction="10000"/>
          </a:bodyPr>
          <a:lstStyle/>
          <a:p>
            <a:r>
              <a:rPr kumimoji="1" lang="de-DE" altLang="ja-JP" dirty="0" smtClean="0"/>
              <a:t>1882 Entsendung von ITÔ Hirofumi nach Europa (Untersuchung der Verfassungslehre)</a:t>
            </a:r>
          </a:p>
          <a:p>
            <a:r>
              <a:rPr lang="de-DE" altLang="ja-JP" dirty="0" smtClean="0"/>
              <a:t>1885 Errichtung des Kabinettsystems nach dem britischen Muster, Beginn der Ausarbeitung einer Verfassung</a:t>
            </a:r>
          </a:p>
          <a:p>
            <a:r>
              <a:rPr kumimoji="1" lang="de-DE" altLang="ja-JP" dirty="0" smtClean="0"/>
              <a:t>1889 Verkündung der Meiji-Verfassung durch den Kaiser</a:t>
            </a:r>
          </a:p>
          <a:p>
            <a:r>
              <a:rPr lang="de-DE" altLang="ja-JP" dirty="0" smtClean="0"/>
              <a:t>1890 erste Unterhauswahlen, Zusammensetzung des Parlaments, Inkrafttreten der Meiji-Verfassung</a:t>
            </a:r>
            <a:endParaRPr kumimoji="1" lang="de-DE" altLang="ja-JP" dirty="0" smtClean="0"/>
          </a:p>
          <a:p>
            <a:endParaRPr kumimoji="1" lang="de-DE" altLang="ja-JP" dirty="0" smtClean="0"/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6853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de-DE" altLang="ja-JP" sz="3600" dirty="0"/>
              <a:t>Geschichte der Verfassung in Japan</a:t>
            </a:r>
            <a:br>
              <a:rPr lang="de-DE" altLang="ja-JP" sz="3600" dirty="0"/>
            </a:br>
            <a:r>
              <a:rPr lang="de-DE" altLang="ja-JP" sz="3600" dirty="0"/>
              <a:t> (3) Von der Meiji-Verfassung bis zum Zweiten Weltkrieg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334557"/>
            <a:ext cx="8229600" cy="3542715"/>
          </a:xfrm>
        </p:spPr>
        <p:txBody>
          <a:bodyPr/>
          <a:lstStyle/>
          <a:p>
            <a:r>
              <a:rPr kumimoji="1" lang="de-DE" altLang="ja-JP" dirty="0" smtClean="0"/>
              <a:t>Anfang des 20. Jh:  Taishô-Demokratie</a:t>
            </a:r>
          </a:p>
          <a:p>
            <a:r>
              <a:rPr lang="de-DE" altLang="ja-JP" dirty="0" smtClean="0"/>
              <a:t>Zeit der Instabilität: Schwarzer Donnerstag (1929), Attentat auf mehrere Politiker</a:t>
            </a:r>
          </a:p>
          <a:p>
            <a:r>
              <a:rPr kumimoji="1" lang="de-DE" altLang="ja-JP" dirty="0" smtClean="0"/>
              <a:t>Aufstieg der Militärs, auch wegen eines Konstruktionsfehlers der Meiji-Verfassung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7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677</TotalTime>
  <Words>1291</Words>
  <Application>Microsoft Office PowerPoint</Application>
  <PresentationFormat>画面に合わせる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みやび</vt:lpstr>
      <vt:lpstr>Über die Thematik der Verfassungsänderung in Japan</vt:lpstr>
      <vt:lpstr>Inhaltsverzeichnis (Konzept)</vt:lpstr>
      <vt:lpstr>Inhaltsverzeichnis</vt:lpstr>
      <vt:lpstr>Einleitung </vt:lpstr>
      <vt:lpstr>Geschichte der Verfassung in Japan (1) Das Staatssystem von Japan</vt:lpstr>
      <vt:lpstr>Geschichte der Verfassung in Japan Bis hin zur Meiji-Restauration</vt:lpstr>
      <vt:lpstr>Geschichte der Verfassung in Japan (2)Die Meiji-Restauration und Japan</vt:lpstr>
      <vt:lpstr>Geschichte der Verfassung in Japan  (3) Von der Meiji-Verfassung bis zum Zweiten Weltkrieg</vt:lpstr>
      <vt:lpstr>Geschichte der Verfassung in Japan  (3) Von der Meiji-Verfassung bis zum Zweiten Weltkrieg</vt:lpstr>
      <vt:lpstr>Inhaltsverzeichnis (Konzept)</vt:lpstr>
      <vt:lpstr>Die Geburtsstunde der Nachkriegsverfassung (1) Besonderheiten bei der Erstellung der japanischen Verfassung und ihr Einfluss auf die Verfassungsänderung</vt:lpstr>
      <vt:lpstr>Die Geburtsstunde der Nachkriegsverfassung (1) Besonderheiten bei der Erstellung der japanischen Verfassung und ihr Einfluss auf die Verfassungsänderung</vt:lpstr>
      <vt:lpstr>3. Die Geburtsstunde der Nachkriegsverfassung (2) Artikel 9 der Verfassung und Japans Sicherheit</vt:lpstr>
      <vt:lpstr>4. Das Ende des Kalten Krieges und der Golfkrieg; sowie die Debatte über Japans internationalen Beitrag</vt:lpstr>
      <vt:lpstr>Inhaltsverzeichnis (Konzept)</vt:lpstr>
      <vt:lpstr>5. Das veränderte Sicherheitsumfeld in Ostasien und die „Sicherheitsgesetzgebung“</vt:lpstr>
      <vt:lpstr>Neuinterpretation  der kollektiven Sicherheit</vt:lpstr>
      <vt:lpstr>6. Die Kernfrage der Verfassungsänderung</vt:lpstr>
      <vt:lpstr>6. Die Kernfrage der Verfassungsänderung (1) Argumente der Befürworter der Verfassungsänderung</vt:lpstr>
      <vt:lpstr>6. Die Kernfrage der Verfassungsänderung (2) Argumente der Gegner der Verfassungsänderung</vt:lpstr>
      <vt:lpstr>7. Auswertung (1) Zur These: „Der Frieden für Japan konnte nur durch die ‚pazifische Verfassung‘ und Artikel 9 bewahrt werden“ (1)</vt:lpstr>
      <vt:lpstr>7. Auswertung (1) Zur These: „Der Frieden für Japan konnte nur durch die „pazifische Verfassung“  und Artikel 9 bewahrt werden“ (2)</vt:lpstr>
      <vt:lpstr>7. Auswertung (2) Zur These: Änderung von Artikel 9 verwandelt Japan zum Kriegsland. Japan unvermeidlich in die von den USA geführten Kriege mit einbezogen. (1)</vt:lpstr>
      <vt:lpstr>7. Auswertung (2) Zur These: Änderung von Artikel 9 verwandelt Japan zum Kriegsland. Japan unvermeidlich in die von den USA geführten Kriege mit einbezogen. (2)</vt:lpstr>
      <vt:lpstr>7. Auswertung (3) Zu den Argumenten der Gegner der Verfassungsänderung</vt:lpstr>
      <vt:lpstr>7. Auswertung (4) Perspektive und Fazit</vt:lpstr>
      <vt:lpstr>Ende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 die Thematik der Verfassungsänderung in Japan</dc:title>
  <dc:creator>Ryuta Mizuuchi</dc:creator>
  <cp:lastModifiedBy>情報通信課</cp:lastModifiedBy>
  <cp:revision>45</cp:revision>
  <dcterms:created xsi:type="dcterms:W3CDTF">2017-01-29T22:08:22Z</dcterms:created>
  <dcterms:modified xsi:type="dcterms:W3CDTF">2017-03-12T11:05:45Z</dcterms:modified>
</cp:coreProperties>
</file>