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257" r:id="rId4"/>
    <p:sldId id="279" r:id="rId5"/>
    <p:sldId id="280" r:id="rId6"/>
    <p:sldId id="281" r:id="rId7"/>
    <p:sldId id="282" r:id="rId8"/>
    <p:sldId id="283" r:id="rId9"/>
    <p:sldId id="284" r:id="rId10"/>
    <p:sldId id="285" r:id="rId11"/>
    <p:sldId id="286" r:id="rId12"/>
    <p:sldId id="300" r:id="rId13"/>
    <p:sldId id="288" r:id="rId14"/>
    <p:sldId id="289" r:id="rId15"/>
    <p:sldId id="290" r:id="rId16"/>
    <p:sldId id="291" r:id="rId17"/>
    <p:sldId id="292" r:id="rId18"/>
    <p:sldId id="294" r:id="rId19"/>
    <p:sldId id="293" r:id="rId20"/>
    <p:sldId id="295" r:id="rId21"/>
    <p:sldId id="296" r:id="rId22"/>
    <p:sldId id="298" r:id="rId23"/>
    <p:sldId id="299"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340711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81427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43048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solidFill>
                <a:prstClr val="white"/>
              </a:solidFill>
            </a:endParaRPr>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ndParaRPr>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ndParaRPr>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3745CA27-63C3-4436-B84B-182D4E42EF17}" type="datetimeFigureOut">
              <a:rPr kumimoji="1" lang="ja-JP" altLang="en-US" smtClean="0"/>
              <a:pPr/>
              <a:t>2017/1/9</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solidFill>
                <a:srgbClr val="2DA2BF">
                  <a:tint val="20000"/>
                </a:srgbClr>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E9940C43-B831-48AE-AA45-6ACAFA5001CA}" type="slidenum">
              <a:rPr kumimoji="1" lang="ja-JP" altLang="en-US" smtClean="0"/>
              <a:pPr/>
              <a:t>‹#›</a:t>
            </a:fld>
            <a:endParaRPr kumimoji="1" lang="ja-JP" altLang="en-US"/>
          </a:p>
        </p:txBody>
      </p:sp>
    </p:spTree>
    <p:extLst>
      <p:ext uri="{BB962C8B-B14F-4D97-AF65-F5344CB8AC3E}">
        <p14:creationId xmlns:p14="http://schemas.microsoft.com/office/powerpoint/2010/main" val="344499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extLst/>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185569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3745CA27-63C3-4436-B84B-182D4E42EF17}" type="datetimeFigureOut">
              <a:rPr kumimoji="1" lang="ja-JP" altLang="en-US" smtClean="0">
                <a:solidFill>
                  <a:prstClr val="white"/>
                </a:solidFill>
              </a:rPr>
              <a:pPr/>
              <a:t>2017/1/9</a:t>
            </a:fld>
            <a:endParaRPr kumimoji="1" lang="ja-JP" altLang="en-US">
              <a:solidFill>
                <a:prstClr val="white"/>
              </a:solidFill>
            </a:endParaRPr>
          </a:p>
        </p:txBody>
      </p:sp>
      <p:sp>
        <p:nvSpPr>
          <p:cNvPr id="5" name="フッター プレースホルダー 4"/>
          <p:cNvSpPr>
            <a:spLocks noGrp="1"/>
          </p:cNvSpPr>
          <p:nvPr>
            <p:ph type="ftr" sz="quarter" idx="11"/>
          </p:nvPr>
        </p:nvSpPr>
        <p:spPr/>
        <p:txBody>
          <a:bodyPr/>
          <a:lstStyle>
            <a:extLst/>
          </a:lstStyle>
          <a:p>
            <a:endParaRPr kumimoji="1" lang="ja-JP" altLang="en-US">
              <a:solidFill>
                <a:prstClr val="white"/>
              </a:solidFill>
            </a:endParaRPr>
          </a:p>
        </p:txBody>
      </p:sp>
      <p:sp>
        <p:nvSpPr>
          <p:cNvPr id="6" name="スライド番号プレースホルダー 5"/>
          <p:cNvSpPr>
            <a:spLocks noGrp="1"/>
          </p:cNvSpPr>
          <p:nvPr>
            <p:ph type="sldNum" sz="quarter" idx="12"/>
          </p:nvPr>
        </p:nvSpPr>
        <p:spPr/>
        <p:txBody>
          <a:bodyPr/>
          <a:lstStyle>
            <a:extLst/>
          </a:lstStyle>
          <a:p>
            <a:fld id="{E9940C43-B831-48AE-AA45-6ACAFA5001CA}" type="slidenum">
              <a:rPr kumimoji="1" lang="ja-JP" altLang="en-US" smtClean="0">
                <a:solidFill>
                  <a:prstClr val="white"/>
                </a:solidFill>
              </a:rPr>
              <a:pPr/>
              <a:t>‹#›</a:t>
            </a:fld>
            <a:endParaRPr kumimoji="1" lang="ja-JP" altLang="en-US">
              <a:solidFill>
                <a:prstClr val="white"/>
              </a:solidFill>
            </a:endParaRPr>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Tree>
    <p:extLst>
      <p:ext uri="{BB962C8B-B14F-4D97-AF65-F5344CB8AC3E}">
        <p14:creationId xmlns:p14="http://schemas.microsoft.com/office/powerpoint/2010/main" val="22006104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3745CA27-63C3-4436-B84B-182D4E42EF17}" type="datetimeFigureOut">
              <a:rPr kumimoji="1" lang="ja-JP" altLang="en-US" smtClean="0">
                <a:solidFill>
                  <a:prstClr val="white"/>
                </a:solidFill>
              </a:rPr>
              <a:pPr/>
              <a:t>2017/1/9</a:t>
            </a:fld>
            <a:endParaRPr kumimoji="1" lang="ja-JP" altLang="en-US">
              <a:solidFill>
                <a:prstClr val="white"/>
              </a:solidFill>
            </a:endParaRPr>
          </a:p>
        </p:txBody>
      </p:sp>
      <p:sp>
        <p:nvSpPr>
          <p:cNvPr id="6" name="フッター プレースホルダー 5"/>
          <p:cNvSpPr>
            <a:spLocks noGrp="1"/>
          </p:cNvSpPr>
          <p:nvPr>
            <p:ph type="ftr" sz="quarter" idx="11"/>
          </p:nvPr>
        </p:nvSpPr>
        <p:spPr/>
        <p:txBody>
          <a:bodyPr/>
          <a:lstStyle>
            <a:extLst/>
          </a:lstStyle>
          <a:p>
            <a:endParaRPr kumimoji="1" lang="ja-JP" altLang="en-US">
              <a:solidFill>
                <a:prstClr val="white"/>
              </a:solidFill>
            </a:endParaRPr>
          </a:p>
        </p:txBody>
      </p:sp>
      <p:sp>
        <p:nvSpPr>
          <p:cNvPr id="7" name="スライド番号プレースホルダー 6"/>
          <p:cNvSpPr>
            <a:spLocks noGrp="1"/>
          </p:cNvSpPr>
          <p:nvPr>
            <p:ph type="sldNum" sz="quarter" idx="12"/>
          </p:nvPr>
        </p:nvSpPr>
        <p:spPr/>
        <p:txBody>
          <a:bodyPr/>
          <a:lstStyle>
            <a:extLst/>
          </a:lstStyle>
          <a:p>
            <a:fld id="{E9940C43-B831-48AE-AA45-6ACAFA5001CA}" type="slidenum">
              <a:rPr kumimoji="1" lang="ja-JP" altLang="en-US" smtClean="0">
                <a:solidFill>
                  <a:prstClr val="white"/>
                </a:solidFill>
              </a:rPr>
              <a:pPr/>
              <a:t>‹#›</a:t>
            </a:fld>
            <a:endParaRPr kumimoji="1" lang="ja-JP" altLang="en-US">
              <a:solidFill>
                <a:prstClr val="white"/>
              </a:solidFill>
            </a:endParaRPr>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28762428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8" name="フッター プレースホルダー 7"/>
          <p:cNvSpPr>
            <a:spLocks noGrp="1"/>
          </p:cNvSpPr>
          <p:nvPr>
            <p:ph type="ftr" sz="quarter" idx="11"/>
          </p:nvPr>
        </p:nvSpPr>
        <p:spPr/>
        <p:txBody>
          <a:bodyPr/>
          <a:lstStyle>
            <a:extLst/>
          </a:lstStyle>
          <a:p>
            <a:endParaRPr kumimoji="1" lang="ja-JP" altLang="en-US">
              <a:solidFill>
                <a:prstClr val="black"/>
              </a:solidFill>
            </a:endParaRPr>
          </a:p>
        </p:txBody>
      </p:sp>
      <p:sp>
        <p:nvSpPr>
          <p:cNvPr id="9" name="スライド番号プレースホルダー 8"/>
          <p:cNvSpPr>
            <a:spLocks noGrp="1"/>
          </p:cNvSpPr>
          <p:nvPr>
            <p:ph type="sldNum" sz="quarter" idx="12"/>
          </p:nvPr>
        </p:nvSpPr>
        <p:spPr/>
        <p:txBody>
          <a:bodyPr/>
          <a:lstStyle>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12583526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3745CA27-63C3-4436-B84B-182D4E42EF17}" type="datetimeFigureOut">
              <a:rPr kumimoji="1" lang="ja-JP" altLang="en-US" smtClean="0">
                <a:solidFill>
                  <a:prstClr val="white"/>
                </a:solidFill>
              </a:rPr>
              <a:pPr/>
              <a:t>2017/1/9</a:t>
            </a:fld>
            <a:endParaRPr kumimoji="1" lang="ja-JP" altLang="en-US">
              <a:solidFill>
                <a:prstClr val="white"/>
              </a:solidFill>
            </a:endParaRPr>
          </a:p>
        </p:txBody>
      </p:sp>
      <p:sp>
        <p:nvSpPr>
          <p:cNvPr id="4" name="フッター プレースホルダー 3"/>
          <p:cNvSpPr>
            <a:spLocks noGrp="1"/>
          </p:cNvSpPr>
          <p:nvPr>
            <p:ph type="ftr" sz="quarter" idx="11"/>
          </p:nvPr>
        </p:nvSpPr>
        <p:spPr/>
        <p:txBody>
          <a:bodyPr/>
          <a:lstStyle>
            <a:extLst/>
          </a:lstStyle>
          <a:p>
            <a:endParaRPr kumimoji="1" lang="ja-JP" altLang="en-US">
              <a:solidFill>
                <a:prstClr val="white"/>
              </a:solidFill>
            </a:endParaRPr>
          </a:p>
        </p:txBody>
      </p:sp>
      <p:sp>
        <p:nvSpPr>
          <p:cNvPr id="5" name="スライド番号プレースホルダー 4"/>
          <p:cNvSpPr>
            <a:spLocks noGrp="1"/>
          </p:cNvSpPr>
          <p:nvPr>
            <p:ph type="sldNum" sz="quarter" idx="12"/>
          </p:nvPr>
        </p:nvSpPr>
        <p:spPr/>
        <p:txBody>
          <a:bodyPr/>
          <a:lstStyle>
            <a:extLst/>
          </a:lstStyle>
          <a:p>
            <a:fld id="{E9940C43-B831-48AE-AA45-6ACAFA5001CA}" type="slidenum">
              <a:rPr kumimoji="1" lang="ja-JP" altLang="en-US" smtClean="0">
                <a:solidFill>
                  <a:prstClr val="white"/>
                </a:solidFill>
              </a:rPr>
              <a:pPr/>
              <a:t>‹#›</a:t>
            </a:fld>
            <a:endParaRPr kumimoji="1" lang="ja-JP" altLang="en-US">
              <a:solidFill>
                <a:prstClr val="white"/>
              </a:solidFill>
            </a:endParaRPr>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21819290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3" name="フッター プレースホルダー 2"/>
          <p:cNvSpPr>
            <a:spLocks noGrp="1"/>
          </p:cNvSpPr>
          <p:nvPr>
            <p:ph type="ftr" sz="quarter" idx="11"/>
          </p:nvPr>
        </p:nvSpPr>
        <p:spPr/>
        <p:txBody>
          <a:bodyPr/>
          <a:lstStyle>
            <a:extLst/>
          </a:lstStyle>
          <a:p>
            <a:endParaRPr kumimoji="1" lang="ja-JP" altLang="en-US">
              <a:solidFill>
                <a:prstClr val="black"/>
              </a:solidFill>
            </a:endParaRPr>
          </a:p>
        </p:txBody>
      </p:sp>
      <p:sp>
        <p:nvSpPr>
          <p:cNvPr id="4" name="スライド番号プレースホルダー 3"/>
          <p:cNvSpPr>
            <a:spLocks noGrp="1"/>
          </p:cNvSpPr>
          <p:nvPr>
            <p:ph type="sldNum" sz="quarter" idx="12"/>
          </p:nvPr>
        </p:nvSpPr>
        <p:spPr/>
        <p:txBody>
          <a:bodyPr/>
          <a:lstStyle>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509125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6" name="フッター プレースホルダー 5"/>
          <p:cNvSpPr>
            <a:spLocks noGrp="1"/>
          </p:cNvSpPr>
          <p:nvPr>
            <p:ph type="ftr" sz="quarter" idx="11"/>
          </p:nvPr>
        </p:nvSpPr>
        <p:spPr/>
        <p:txBody>
          <a:bodyPr/>
          <a:lstStyle>
            <a:extLst/>
          </a:lstStyle>
          <a:p>
            <a:endParaRPr kumimoji="1" lang="ja-JP" altLang="en-US">
              <a:solidFill>
                <a:prstClr val="black"/>
              </a:solidFill>
            </a:endParaRPr>
          </a:p>
        </p:txBody>
      </p:sp>
      <p:sp>
        <p:nvSpPr>
          <p:cNvPr id="7" name="スライド番号プレースホルダー 6"/>
          <p:cNvSpPr>
            <a:spLocks noGrp="1"/>
          </p:cNvSpPr>
          <p:nvPr>
            <p:ph type="sldNum" sz="quarter" idx="12"/>
          </p:nvPr>
        </p:nvSpPr>
        <p:spPr/>
        <p:txBody>
          <a:bodyPr/>
          <a:lstStyle>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32327215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793312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3745CA27-63C3-4436-B84B-182D4E42EF17}" type="datetimeFigureOut">
              <a:rPr kumimoji="1" lang="ja-JP" altLang="en-US" smtClean="0">
                <a:solidFill>
                  <a:prstClr val="white"/>
                </a:solidFill>
              </a:rPr>
              <a:pPr/>
              <a:t>2017/1/9</a:t>
            </a:fld>
            <a:endParaRPr kumimoji="1" lang="ja-JP" altLang="en-US">
              <a:solidFill>
                <a:prstClr val="white"/>
              </a:solidFill>
            </a:endParaRPr>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solidFill>
                <a:prstClr val="white"/>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E9940C43-B831-48AE-AA45-6ACAFA5001CA}" type="slidenum">
              <a:rPr kumimoji="1" lang="ja-JP" altLang="en-US" smtClean="0">
                <a:solidFill>
                  <a:prstClr val="white"/>
                </a:solidFill>
              </a:rPr>
              <a:pPr/>
              <a:t>‹#›</a:t>
            </a:fld>
            <a:endParaRPr kumimoji="1" lang="ja-JP" altLang="en-US">
              <a:solidFill>
                <a:prstClr val="white"/>
              </a:solidFill>
            </a:endParaRPr>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white"/>
              </a:solidFill>
            </a:endParaRPr>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Tree>
    <p:extLst>
      <p:ext uri="{BB962C8B-B14F-4D97-AF65-F5344CB8AC3E}">
        <p14:creationId xmlns:p14="http://schemas.microsoft.com/office/powerpoint/2010/main" val="290344336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extLst/>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4076065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extLst/>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107496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42218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425359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80480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147804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265267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303500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BD6233-E851-42F1-A8BA-7CAEA1521282}"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350066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D6233-E851-42F1-A8BA-7CAEA1521282}" type="datetimeFigureOut">
              <a:rPr kumimoji="1" lang="ja-JP" altLang="en-US" smtClean="0"/>
              <a:t>2017/1/9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59686-3EFB-423D-8F8C-311CE1820B81}" type="slidenum">
              <a:rPr kumimoji="1" lang="ja-JP" altLang="en-US" smtClean="0"/>
              <a:t>‹#›</a:t>
            </a:fld>
            <a:endParaRPr kumimoji="1" lang="ja-JP" altLang="en-US"/>
          </a:p>
        </p:txBody>
      </p:sp>
    </p:spTree>
    <p:extLst>
      <p:ext uri="{BB962C8B-B14F-4D97-AF65-F5344CB8AC3E}">
        <p14:creationId xmlns:p14="http://schemas.microsoft.com/office/powerpoint/2010/main" val="416249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ndParaRPr>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45CA27-63C3-4436-B84B-182D4E42EF17}" type="datetimeFigureOut">
              <a:rPr kumimoji="1" lang="ja-JP" altLang="en-US" smtClean="0">
                <a:solidFill>
                  <a:prstClr val="black"/>
                </a:solidFill>
              </a:rPr>
              <a:pPr/>
              <a:t>2017/1/9</a:t>
            </a:fld>
            <a:endParaRPr kumimoji="1" lang="ja-JP" altLang="en-US">
              <a:solidFill>
                <a:prstClr val="black"/>
              </a:solidFill>
            </a:endParaRPr>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solidFill>
                <a:prstClr val="black"/>
              </a:solidFill>
            </a:endParaRPr>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940C43-B831-48AE-AA45-6ACAFA5001CA}"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913881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40768"/>
            <a:ext cx="9144000" cy="2520280"/>
          </a:xfrm>
        </p:spPr>
        <p:txBody>
          <a:bodyPr>
            <a:noAutofit/>
          </a:bodyPr>
          <a:lstStyle/>
          <a:p>
            <a:r>
              <a:rPr kumimoji="1" lang="en-US" altLang="ja-JP" b="1" i="1" dirty="0" err="1" smtClean="0"/>
              <a:t>Empfang</a:t>
            </a:r>
            <a:r>
              <a:rPr lang="en-US" altLang="ja-JP" b="1" i="1" dirty="0"/>
              <a:t> </a:t>
            </a:r>
            <a:r>
              <a:rPr lang="en-US" altLang="ja-JP" b="1" i="1" dirty="0" err="1"/>
              <a:t>anlässlich</a:t>
            </a:r>
            <a:r>
              <a:rPr lang="en-US" altLang="ja-JP" b="1" i="1" dirty="0"/>
              <a:t> </a:t>
            </a:r>
            <a:r>
              <a:rPr lang="en-US" altLang="ja-JP" b="1" i="1" dirty="0" smtClean="0"/>
              <a:t>des </a:t>
            </a:r>
            <a:br>
              <a:rPr lang="en-US" altLang="ja-JP" b="1" i="1" dirty="0" smtClean="0"/>
            </a:br>
            <a:r>
              <a:rPr kumimoji="1" lang="en-US" altLang="ja-JP" b="1" i="1" dirty="0" err="1" smtClean="0"/>
              <a:t>Geburtstags</a:t>
            </a:r>
            <a:r>
              <a:rPr kumimoji="1" lang="en-US" altLang="ja-JP" b="1" i="1" dirty="0" smtClean="0"/>
              <a:t> Seiner </a:t>
            </a:r>
            <a:r>
              <a:rPr kumimoji="1" lang="en-US" altLang="ja-JP" b="1" i="1" dirty="0" err="1" smtClean="0"/>
              <a:t>Majest</a:t>
            </a:r>
            <a:r>
              <a:rPr lang="en-US" altLang="ja-JP" b="1" i="1" dirty="0" err="1" smtClean="0"/>
              <a:t>ät</a:t>
            </a:r>
            <a:r>
              <a:rPr lang="en-US" altLang="ja-JP" b="1" i="1" dirty="0" smtClean="0"/>
              <a:t> des Kaisers von Japan</a:t>
            </a:r>
            <a:br>
              <a:rPr lang="en-US" altLang="ja-JP" b="1" i="1" dirty="0" smtClean="0"/>
            </a:br>
            <a:r>
              <a:rPr kumimoji="1" lang="en-US" altLang="ja-JP" sz="2000" i="1" dirty="0" smtClean="0"/>
              <a:t/>
            </a:r>
            <a:br>
              <a:rPr kumimoji="1" lang="en-US" altLang="ja-JP" sz="2000" i="1" dirty="0" smtClean="0"/>
            </a:br>
            <a:r>
              <a:rPr lang="ja-JP" altLang="en-US" i="1" dirty="0" smtClean="0"/>
              <a:t>天皇</a:t>
            </a:r>
            <a:r>
              <a:rPr lang="ja-JP" altLang="en-US" i="1" dirty="0"/>
              <a:t>誕生</a:t>
            </a:r>
            <a:r>
              <a:rPr lang="ja-JP" altLang="en-US" i="1" dirty="0" smtClean="0"/>
              <a:t>日祝賀レセプション</a:t>
            </a:r>
            <a:endParaRPr kumimoji="1" lang="ja-JP" altLang="en-US" i="1" dirty="0"/>
          </a:p>
        </p:txBody>
      </p:sp>
      <p:sp>
        <p:nvSpPr>
          <p:cNvPr id="3" name="サブタイトル 2"/>
          <p:cNvSpPr>
            <a:spLocks noGrp="1"/>
          </p:cNvSpPr>
          <p:nvPr>
            <p:ph type="subTitle" idx="1"/>
          </p:nvPr>
        </p:nvSpPr>
        <p:spPr>
          <a:xfrm>
            <a:off x="1331640" y="4869160"/>
            <a:ext cx="6400800" cy="2016224"/>
          </a:xfrm>
        </p:spPr>
        <p:txBody>
          <a:bodyPr>
            <a:normAutofit fontScale="70000" lnSpcReduction="20000"/>
          </a:bodyPr>
          <a:lstStyle/>
          <a:p>
            <a:r>
              <a:rPr lang="de-DE" altLang="ja-JP" sz="4000" dirty="0">
                <a:solidFill>
                  <a:schemeClr val="tx1"/>
                </a:solidFill>
              </a:rPr>
              <a:t>Japanisches Generalkonsulat </a:t>
            </a:r>
            <a:r>
              <a:rPr lang="de-DE" altLang="ja-JP" sz="4000" dirty="0" smtClean="0">
                <a:solidFill>
                  <a:schemeClr val="tx1"/>
                </a:solidFill>
              </a:rPr>
              <a:t>Düsseldorf</a:t>
            </a:r>
          </a:p>
          <a:p>
            <a:r>
              <a:rPr lang="ja-JP" altLang="en-US" sz="4000" dirty="0" smtClean="0">
                <a:solidFill>
                  <a:schemeClr val="tx1"/>
                </a:solidFill>
              </a:rPr>
              <a:t>在デュッセルドルフ日本国総領事館</a:t>
            </a:r>
            <a:endParaRPr lang="en-US" altLang="ja-JP" sz="4000" dirty="0" smtClean="0">
              <a:solidFill>
                <a:schemeClr val="tx1"/>
              </a:solidFill>
            </a:endParaRPr>
          </a:p>
          <a:p>
            <a:endParaRPr lang="en-US" altLang="ja-JP" sz="2600" dirty="0" smtClean="0">
              <a:solidFill>
                <a:schemeClr val="tx1"/>
              </a:solidFill>
            </a:endParaRPr>
          </a:p>
          <a:p>
            <a:r>
              <a:rPr lang="en-US" altLang="ja-JP" sz="3800" dirty="0" smtClean="0">
                <a:solidFill>
                  <a:schemeClr val="tx1"/>
                </a:solidFill>
                <a:latin typeface="+mj-lt"/>
              </a:rPr>
              <a:t>2. </a:t>
            </a:r>
            <a:r>
              <a:rPr lang="en-US" altLang="ja-JP" sz="3800" dirty="0" err="1" smtClean="0">
                <a:solidFill>
                  <a:schemeClr val="tx1"/>
                </a:solidFill>
                <a:latin typeface="+mj-lt"/>
              </a:rPr>
              <a:t>Dezember</a:t>
            </a:r>
            <a:r>
              <a:rPr lang="en-US" altLang="ja-JP" sz="3800" dirty="0" smtClean="0">
                <a:solidFill>
                  <a:schemeClr val="tx1"/>
                </a:solidFill>
                <a:latin typeface="+mj-lt"/>
              </a:rPr>
              <a:t>, 2016</a:t>
            </a:r>
            <a:endParaRPr lang="ja-JP" altLang="ja-JP" sz="3800" dirty="0">
              <a:solidFill>
                <a:schemeClr val="tx1"/>
              </a:solidFill>
              <a:latin typeface="+mj-lt"/>
            </a:endParaRPr>
          </a:p>
          <a:p>
            <a:r>
              <a:rPr kumimoji="1" lang="ja-JP" altLang="en-US" sz="3800" dirty="0" smtClean="0">
                <a:solidFill>
                  <a:schemeClr val="tx1"/>
                </a:solidFill>
              </a:rPr>
              <a:t>平成２８年１２月２日</a:t>
            </a:r>
          </a:p>
        </p:txBody>
      </p:sp>
      <p:pic>
        <p:nvPicPr>
          <p:cNvPr id="6" name="Grafik 1" descr="日本国国旗"/>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79512" y="129223"/>
            <a:ext cx="821862" cy="5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1053902" y="116632"/>
            <a:ext cx="3734122" cy="72390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ja-JP" altLang="de-DE" sz="1400" b="1" i="0" u="none" strike="noStrike" cap="none" normalizeH="0" baseline="0" dirty="0" smtClean="0">
                <a:ln>
                  <a:noFill/>
                </a:ln>
                <a:solidFill>
                  <a:srgbClr val="000066"/>
                </a:solidFill>
                <a:effectLst/>
                <a:latin typeface="MS Gothic" pitchFamily="49" charset="-128"/>
                <a:cs typeface="Arial" pitchFamily="34" charset="0"/>
              </a:rPr>
              <a:t>在デュッセルドルフ日本国総領事館</a:t>
            </a:r>
            <a:endParaRPr kumimoji="0" lang="ja-JP" altLang="de-DE" sz="1400" b="1" i="0" u="none" strike="noStrike" cap="none" normalizeH="0" baseline="0" dirty="0" smtClean="0">
              <a:ln>
                <a:noFill/>
              </a:ln>
              <a:solidFill>
                <a:srgbClr val="000066"/>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ja-JP" sz="1400" b="1" i="0" u="none" strike="noStrike" cap="none" normalizeH="0" baseline="0" dirty="0" smtClean="0">
                <a:ln>
                  <a:noFill/>
                </a:ln>
                <a:solidFill>
                  <a:srgbClr val="000066"/>
                </a:solidFill>
                <a:effectLst/>
                <a:latin typeface="Times New Roman" pitchFamily="18" charset="0"/>
                <a:cs typeface="Arial" pitchFamily="34" charset="0"/>
              </a:rPr>
              <a:t>Japanisches Generalkonsulat Düsseldorf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9265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de-DE" altLang="ja-JP" dirty="0" smtClean="0"/>
              <a:t>Ausstellung in Lemgo</a:t>
            </a:r>
            <a:endParaRPr kumimoji="1" lang="ja-JP" altLang="en-US" dirty="0"/>
          </a:p>
        </p:txBody>
      </p:sp>
      <p:sp>
        <p:nvSpPr>
          <p:cNvPr id="3" name="テキスト プレースホルダー 2"/>
          <p:cNvSpPr>
            <a:spLocks noGrp="1"/>
          </p:cNvSpPr>
          <p:nvPr>
            <p:ph type="body" idx="2"/>
          </p:nvPr>
        </p:nvSpPr>
        <p:spPr/>
        <p:txBody>
          <a:bodyPr/>
          <a:lstStyle/>
          <a:p>
            <a:r>
              <a:rPr lang="de-DE" altLang="ja-JP" dirty="0"/>
              <a:t>a</a:t>
            </a:r>
            <a:r>
              <a:rPr lang="de-DE" altLang="ja-JP" dirty="0" smtClean="0"/>
              <a:t>us Lemgo Aktuell,</a:t>
            </a:r>
            <a:endParaRPr lang="de-DE" altLang="ja-JP" dirty="0"/>
          </a:p>
          <a:p>
            <a:r>
              <a:rPr kumimoji="1" lang="de-DE" altLang="ja-JP" dirty="0" smtClean="0"/>
              <a:t>Hexenbürgermeisterhaus, Lemgo</a:t>
            </a:r>
            <a:endParaRPr kumimoji="1" lang="ja-JP" altLang="en-US"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4960" y="418748"/>
            <a:ext cx="6285392" cy="4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7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1268760"/>
            <a:ext cx="8229600" cy="4525963"/>
          </a:xfrm>
        </p:spPr>
        <p:txBody>
          <a:bodyPr>
            <a:normAutofit/>
          </a:bodyPr>
          <a:lstStyle/>
          <a:p>
            <a:pPr>
              <a:spcAft>
                <a:spcPts val="600"/>
              </a:spcAft>
            </a:pPr>
            <a:r>
              <a:rPr lang="ja-JP" altLang="ja-JP" dirty="0"/>
              <a:t>この１年を回顧すると多くのことがあり、多くの成果を挙げたと思いますが、一方で課題も確認しました。</a:t>
            </a:r>
            <a:endParaRPr lang="en-US" altLang="ja-JP" dirty="0"/>
          </a:p>
          <a:p>
            <a:pPr>
              <a:spcAft>
                <a:spcPts val="600"/>
              </a:spcAft>
            </a:pPr>
            <a:r>
              <a:rPr lang="ja-JP" altLang="ja-JP" dirty="0"/>
              <a:t>そのうちの１つは、ＮＲＷ州における日本のプレゼンスがデュッセルドルフに偏りすぎているのではないかということです。よって、より広く、より深い関係構築が望まれましょう。</a:t>
            </a:r>
            <a:endParaRPr lang="en-US" altLang="ja-JP" dirty="0"/>
          </a:p>
          <a:p>
            <a:pPr>
              <a:spcAft>
                <a:spcPts val="600"/>
              </a:spcAft>
            </a:pPr>
            <a:r>
              <a:rPr lang="ja-JP" altLang="ja-JP" dirty="0"/>
              <a:t>例えば、ＮＲＷ州と日本との姉妹都市関係は２つしかありません。</a:t>
            </a:r>
            <a:endParaRPr lang="ja-JP" altLang="en-US" dirty="0"/>
          </a:p>
        </p:txBody>
      </p:sp>
    </p:spTree>
    <p:extLst>
      <p:ext uri="{BB962C8B-B14F-4D97-AF65-F5344CB8AC3E}">
        <p14:creationId xmlns:p14="http://schemas.microsoft.com/office/powerpoint/2010/main" val="26206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half" idx="3"/>
          </p:nvPr>
        </p:nvSpPr>
        <p:spPr>
          <a:xfrm>
            <a:off x="4932040" y="5619328"/>
            <a:ext cx="4041775" cy="762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de-DE" altLang="ja-JP" dirty="0"/>
              <a:t>Schüleraustausch in Meerbusch</a:t>
            </a:r>
            <a:endParaRPr kumimoji="1" lang="ja-JP" altLang="en-US" dirty="0"/>
          </a:p>
        </p:txBody>
      </p:sp>
      <p:sp>
        <p:nvSpPr>
          <p:cNvPr id="5" name="コンテンツ プレースホルダー 4"/>
          <p:cNvSpPr>
            <a:spLocks noGrp="1"/>
          </p:cNvSpPr>
          <p:nvPr>
            <p:ph sz="quarter" idx="2"/>
          </p:nvPr>
        </p:nvSpPr>
        <p:spPr>
          <a:xfrm>
            <a:off x="135235" y="495407"/>
            <a:ext cx="8253189" cy="845361"/>
          </a:xfrm>
        </p:spPr>
        <p:txBody>
          <a:bodyPr>
            <a:normAutofit/>
          </a:bodyPr>
          <a:lstStyle/>
          <a:p>
            <a:r>
              <a:rPr lang="ja-JP" altLang="ja-JP" dirty="0"/>
              <a:t>１つはケルンと京都の長年の関係</a:t>
            </a:r>
            <a:r>
              <a:rPr lang="ja-JP" altLang="ja-JP" dirty="0" smtClean="0"/>
              <a:t>。もう</a:t>
            </a:r>
            <a:r>
              <a:rPr lang="ja-JP" altLang="ja-JP" dirty="0"/>
              <a:t>１つはメアブッシュと四條畷の関係です</a:t>
            </a:r>
            <a:r>
              <a:rPr lang="ja-JP" altLang="ja-JP" dirty="0" smtClean="0"/>
              <a:t>。</a:t>
            </a:r>
            <a:endParaRPr kumimoji="1" lang="ja-JP" altLang="en-US" dirty="0"/>
          </a:p>
        </p:txBody>
      </p:sp>
      <p:pic>
        <p:nvPicPr>
          <p:cNvPr id="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63070" y="1837928"/>
            <a:ext cx="2945143" cy="220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110" y="4286200"/>
            <a:ext cx="2030516" cy="1139345"/>
          </a:xfrm>
          <a:prstGeom prst="rect">
            <a:avLst/>
          </a:prstGeom>
          <a:noFill/>
          <a:ln w="9652">
            <a:noFill/>
            <a:miter lim="8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プレースホルダー 3"/>
          <p:cNvSpPr>
            <a:spLocks noGrp="1"/>
          </p:cNvSpPr>
          <p:nvPr>
            <p:ph type="body" sz="half" idx="3"/>
          </p:nvPr>
        </p:nvSpPr>
        <p:spPr>
          <a:xfrm>
            <a:off x="251520" y="5619328"/>
            <a:ext cx="4041775" cy="762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de-DE" altLang="ja-JP" dirty="0"/>
              <a:t>Kölner Dom vs. </a:t>
            </a:r>
            <a:r>
              <a:rPr lang="de-DE" altLang="ja-JP" dirty="0" err="1"/>
              <a:t>Kiyomizu</a:t>
            </a:r>
            <a:r>
              <a:rPr lang="de-DE" altLang="ja-JP" dirty="0"/>
              <a:t> Tempel</a:t>
            </a:r>
            <a:endParaRPr kumimoji="1" lang="ja-JP" alt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573016"/>
            <a:ext cx="2376264" cy="1779905"/>
          </a:xfrm>
          <a:prstGeom prst="rect">
            <a:avLst/>
          </a:prstGeom>
          <a:noFill/>
          <a:ln>
            <a:noFill/>
            <a:prstDash val="sysDash"/>
            <a:miter lim="8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916832"/>
            <a:ext cx="3084115" cy="1546922"/>
          </a:xfrm>
          <a:prstGeom prst="rect">
            <a:avLst/>
          </a:prstGeom>
          <a:noFill/>
          <a:ln w="9652">
            <a:noFill/>
            <a:miter lim="8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2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3112" y="5636096"/>
            <a:ext cx="3593344" cy="457200"/>
          </a:xfrm>
        </p:spPr>
        <p:txBody>
          <a:bodyPr/>
          <a:lstStyle/>
          <a:p>
            <a:pPr algn="l"/>
            <a:r>
              <a:rPr kumimoji="1" lang="de-DE" altLang="ja-JP" dirty="0" smtClean="0"/>
              <a:t>Burg </a:t>
            </a:r>
            <a:r>
              <a:rPr kumimoji="1" lang="de-DE" altLang="ja-JP" dirty="0" err="1" smtClean="0"/>
              <a:t>Marugame</a:t>
            </a:r>
            <a:r>
              <a:rPr kumimoji="1" lang="de-DE" altLang="ja-JP" dirty="0" smtClean="0"/>
              <a:t> </a:t>
            </a:r>
            <a:br>
              <a:rPr kumimoji="1" lang="de-DE" altLang="ja-JP" dirty="0" smtClean="0"/>
            </a:br>
            <a:r>
              <a:rPr kumimoji="1" lang="de-DE" altLang="ja-JP" dirty="0" smtClean="0"/>
              <a:t>und </a:t>
            </a:r>
            <a:r>
              <a:rPr kumimoji="1" lang="de-DE" altLang="ja-JP" dirty="0" err="1" smtClean="0"/>
              <a:t>Udon</a:t>
            </a:r>
            <a:r>
              <a:rPr kumimoji="1" lang="de-DE" altLang="ja-JP" dirty="0" smtClean="0"/>
              <a:t> Nudeln</a:t>
            </a:r>
            <a:endParaRPr kumimoji="1" lang="ja-JP" altLang="en-US"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528984" y="3554313"/>
            <a:ext cx="2266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67544"/>
            <a:ext cx="346083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4"/>
          <p:cNvSpPr txBox="1">
            <a:spLocks/>
          </p:cNvSpPr>
          <p:nvPr/>
        </p:nvSpPr>
        <p:spPr>
          <a:xfrm>
            <a:off x="395536" y="620688"/>
            <a:ext cx="4040188" cy="4937034"/>
          </a:xfrm>
          <a:prstGeom prst="rect">
            <a:avLst/>
          </a:prstGeom>
        </p:spPr>
        <p:txBody>
          <a:bodyPr vert="horz">
            <a:normAutofit/>
          </a:bodyPr>
          <a:lstStyle>
            <a:lvl1pPr marL="0" indent="0" algn="r" rtl="0" eaLnBrk="1" latinLnBrk="0" hangingPunct="1">
              <a:spcBef>
                <a:spcPts val="400"/>
              </a:spcBef>
              <a:spcAft>
                <a:spcPts val="0"/>
              </a:spcAft>
              <a:buClr>
                <a:schemeClr val="accent1"/>
              </a:buClr>
              <a:buSzPct val="68000"/>
              <a:buFont typeface="Wingdings 3"/>
              <a:buNone/>
              <a:defRPr kumimoji="1" sz="16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None/>
              <a:defRPr kumimoji="1" sz="12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1" sz="1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1" sz="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1" sz="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342900" indent="-342900" algn="l">
              <a:buFont typeface="Wingdings" panose="05000000000000000000" pitchFamily="2" charset="2"/>
              <a:buChar char="Ø"/>
            </a:pPr>
            <a:r>
              <a:rPr lang="ja-JP" altLang="ja-JP" sz="2200" dirty="0" smtClean="0"/>
              <a:t>この関連では、最近ヴィリッヒ市が香川県丸亀市との「友好都市」関係の意図表明をしたことに、ハイエス市長及び市議の皆様に感謝します。</a:t>
            </a:r>
            <a:endParaRPr lang="en-US" altLang="ja-JP" sz="2200" dirty="0" smtClean="0"/>
          </a:p>
          <a:p>
            <a:pPr marL="342900" indent="-342900" algn="l">
              <a:buFont typeface="Wingdings" panose="05000000000000000000" pitchFamily="2" charset="2"/>
              <a:buChar char="Ø"/>
            </a:pPr>
            <a:endParaRPr lang="en-US" altLang="ja-JP" sz="2200" dirty="0"/>
          </a:p>
          <a:p>
            <a:pPr marL="342900" indent="-342900" algn="l">
              <a:buFont typeface="Wingdings" panose="05000000000000000000" pitchFamily="2" charset="2"/>
              <a:buChar char="Ø"/>
            </a:pPr>
            <a:r>
              <a:rPr lang="ja-JP" altLang="ja-JP" sz="2200" dirty="0" smtClean="0"/>
              <a:t>ルール地方でも、まだ名前は言えませんが、１つ、そうなりそうな町があります。エアクラートのシュルツ市長、バルントルップのシェル市長も関心を有しています。大変ありがたい話であり、来年もフォローしていきたいと思います。</a:t>
            </a:r>
          </a:p>
          <a:p>
            <a:pPr algn="l"/>
            <a:endParaRPr lang="ja-JP" altLang="en-US" sz="2200" dirty="0"/>
          </a:p>
        </p:txBody>
      </p:sp>
    </p:spTree>
    <p:extLst>
      <p:ext uri="{BB962C8B-B14F-4D97-AF65-F5344CB8AC3E}">
        <p14:creationId xmlns:p14="http://schemas.microsoft.com/office/powerpoint/2010/main" val="310040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barn(inVertical)">
                                      <p:cBhvr>
                                        <p:cTn id="11" dur="500"/>
                                        <p:tgtEl>
                                          <p:spTgt spid="9218"/>
                                        </p:tgtEl>
                                      </p:cBhvr>
                                    </p:animEffect>
                                  </p:childTnLst>
                                </p:cTn>
                              </p:par>
                            </p:childTnLst>
                          </p:cTn>
                        </p:par>
                        <p:par>
                          <p:cTn id="12" fill="hold">
                            <p:stCondLst>
                              <p:cond delay="1000"/>
                            </p:stCondLst>
                            <p:childTnLst>
                              <p:par>
                                <p:cTn id="13" presetID="42" presetClass="entr" presetSubtype="0" fill="hold" grpId="0" nodeType="afterEffect">
                                  <p:stCondLst>
                                    <p:cond delay="3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ppt_x</p:attrName>
                                        </p:attrNameLst>
                                      </p:cBhvr>
                                      <p:tavLst>
                                        <p:tav tm="0">
                                          <p:val>
                                            <p:strVal val="#ppt_x"/>
                                          </p:val>
                                        </p:tav>
                                        <p:tav tm="100000">
                                          <p:val>
                                            <p:strVal val="#ppt_x"/>
                                          </p:val>
                                        </p:tav>
                                      </p:tavLst>
                                    </p:anim>
                                    <p:anim calcmode="lin" valueType="num">
                                      <p:cBhvr>
                                        <p:cTn id="17"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half" idx="3"/>
          </p:nvPr>
        </p:nvSpPr>
        <p:spPr>
          <a:xfrm>
            <a:off x="4778697" y="4956409"/>
            <a:ext cx="4041775" cy="762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de-DE" altLang="ja-JP" dirty="0" err="1"/>
              <a:t>Tosi</a:t>
            </a:r>
            <a:r>
              <a:rPr lang="de-DE" altLang="ja-JP" dirty="0"/>
              <a:t> und Chiba-Kun am Japan-Tag</a:t>
            </a:r>
            <a:endParaRPr kumimoji="1" lang="ja-JP" altLang="en-US" dirty="0"/>
          </a:p>
        </p:txBody>
      </p:sp>
      <p:sp>
        <p:nvSpPr>
          <p:cNvPr id="10" name="コンテンツ プレースホルダー 4"/>
          <p:cNvSpPr>
            <a:spLocks noGrp="1"/>
          </p:cNvSpPr>
          <p:nvPr>
            <p:ph sz="quarter" idx="2"/>
          </p:nvPr>
        </p:nvSpPr>
        <p:spPr>
          <a:xfrm>
            <a:off x="251520" y="1516302"/>
            <a:ext cx="4040188" cy="4793018"/>
          </a:xfrm>
        </p:spPr>
        <p:txBody>
          <a:bodyPr>
            <a:normAutofit/>
          </a:bodyPr>
          <a:lstStyle/>
          <a:p>
            <a:r>
              <a:rPr lang="ja-JP" altLang="ja-JP" dirty="0"/>
              <a:t>デュッセルドルフと千葉県の良好な友好関係も忘れてはなりません。さらに正式な日本の姉妹都市関係ができれば、「ライン河畔のリトル東京」の名に恥じないほど、デュッセルドルフの日本での知名度を高めることに貢献できましょう</a:t>
            </a:r>
            <a:r>
              <a:rPr lang="ja-JP" altLang="ja-JP" dirty="0" smtClean="0"/>
              <a:t>。</a:t>
            </a:r>
            <a:endParaRPr lang="ja-JP" altLang="ja-JP" dirty="0"/>
          </a:p>
          <a:p>
            <a:endParaRPr kumimoji="1" lang="ja-JP" altLang="en-US" dirty="0"/>
          </a:p>
        </p:txBody>
      </p:sp>
      <p:pic>
        <p:nvPicPr>
          <p:cNvPr id="11"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716463" y="1556792"/>
            <a:ext cx="4040187" cy="269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4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87796" y="4869160"/>
            <a:ext cx="4040188" cy="762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de-DE" altLang="ja-JP" dirty="0"/>
              <a:t>AIST, neue Zentrale der erneuerbaren Energien</a:t>
            </a:r>
            <a:endParaRPr kumimoji="1" lang="ja-JP" altLang="en-US" dirty="0"/>
          </a:p>
        </p:txBody>
      </p:sp>
      <p:pic>
        <p:nvPicPr>
          <p:cNvPr id="1126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549896" y="1556792"/>
            <a:ext cx="3672408"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4"/>
          <p:cNvSpPr>
            <a:spLocks noGrp="1"/>
          </p:cNvSpPr>
          <p:nvPr>
            <p:ph sz="quarter" idx="4"/>
          </p:nvPr>
        </p:nvSpPr>
        <p:spPr>
          <a:xfrm>
            <a:off x="4645025" y="1444294"/>
            <a:ext cx="4041775" cy="4721010"/>
          </a:xfrm>
        </p:spPr>
        <p:txBody>
          <a:bodyPr>
            <a:normAutofit/>
          </a:bodyPr>
          <a:lstStyle/>
          <a:p>
            <a:r>
              <a:rPr lang="en-US" altLang="ja-JP" dirty="0"/>
              <a:t>NRW</a:t>
            </a:r>
            <a:r>
              <a:rPr lang="ja-JP" altLang="ja-JP" dirty="0"/>
              <a:t>州と福島県の協力関係に尽力されたすべての方にも感謝します。この場では特にデューン大臣とレンメル環境大臣の名前を挙げさせていただきます。先程申し上げたもう１つの姉妹都市連携の話は、この協力の延長線上にあります。</a:t>
            </a:r>
          </a:p>
          <a:p>
            <a:endParaRPr lang="ja-JP" altLang="ja-JP" dirty="0"/>
          </a:p>
          <a:p>
            <a:endParaRPr kumimoji="1" lang="ja-JP" altLang="en-US" dirty="0"/>
          </a:p>
        </p:txBody>
      </p:sp>
    </p:spTree>
    <p:extLst>
      <p:ext uri="{BB962C8B-B14F-4D97-AF65-F5344CB8AC3E}">
        <p14:creationId xmlns:p14="http://schemas.microsoft.com/office/powerpoint/2010/main" val="27924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4755232"/>
            <a:ext cx="4040188" cy="762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de-DE" altLang="ja-JP" dirty="0"/>
              <a:t>„Kaiser erwägt </a:t>
            </a:r>
            <a:r>
              <a:rPr lang="de-DE" altLang="ja-JP" dirty="0" smtClean="0"/>
              <a:t>Abdankung</a:t>
            </a:r>
            <a:r>
              <a:rPr lang="de-DE" altLang="ja-JP" dirty="0"/>
              <a:t>“</a:t>
            </a:r>
            <a:endParaRPr kumimoji="1" lang="ja-JP" altLang="en-US" dirty="0"/>
          </a:p>
        </p:txBody>
      </p:sp>
      <p:pic>
        <p:nvPicPr>
          <p:cNvPr id="1229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57200" y="1965048"/>
            <a:ext cx="4040188" cy="159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4"/>
          <p:cNvSpPr>
            <a:spLocks noGrp="1"/>
          </p:cNvSpPr>
          <p:nvPr>
            <p:ph sz="quarter" idx="4"/>
          </p:nvPr>
        </p:nvSpPr>
        <p:spPr>
          <a:xfrm>
            <a:off x="4645025" y="692696"/>
            <a:ext cx="4041775" cy="5585106"/>
          </a:xfrm>
        </p:spPr>
        <p:txBody>
          <a:bodyPr>
            <a:normAutofit fontScale="85000" lnSpcReduction="10000"/>
          </a:bodyPr>
          <a:lstStyle/>
          <a:p>
            <a:pPr>
              <a:spcAft>
                <a:spcPts val="600"/>
              </a:spcAft>
            </a:pPr>
            <a:r>
              <a:rPr lang="ja-JP" altLang="ja-JP" dirty="0"/>
              <a:t>天皇陛下におかれては、最近陛下が「退位の意向」を表明された旨プレスでも報じられました。事実は、「退位したい」と述べられたのではありません</a:t>
            </a:r>
            <a:r>
              <a:rPr lang="ja-JP" altLang="ja-JP" dirty="0" smtClean="0"/>
              <a:t>。</a:t>
            </a:r>
            <a:endParaRPr lang="en-US" altLang="ja-JP" dirty="0" smtClean="0"/>
          </a:p>
          <a:p>
            <a:pPr>
              <a:spcAft>
                <a:spcPts val="600"/>
              </a:spcAft>
            </a:pPr>
            <a:r>
              <a:rPr lang="ja-JP" altLang="ja-JP" dirty="0" smtClean="0"/>
              <a:t>国家</a:t>
            </a:r>
            <a:r>
              <a:rPr lang="ja-JP" altLang="ja-JP" dirty="0"/>
              <a:t>元首としての責任は大きく、一方、高齢によって天皇が職責を十分に果たせないことは問題であるので、適切な検討を行うようにとの趣旨を述べられたのです</a:t>
            </a:r>
            <a:r>
              <a:rPr lang="ja-JP" altLang="ja-JP" dirty="0" smtClean="0"/>
              <a:t>。</a:t>
            </a:r>
            <a:endParaRPr lang="en-US" altLang="ja-JP" dirty="0" smtClean="0"/>
          </a:p>
          <a:p>
            <a:pPr>
              <a:spcAft>
                <a:spcPts val="600"/>
              </a:spcAft>
            </a:pPr>
            <a:r>
              <a:rPr lang="ja-JP" altLang="ja-JP" dirty="0" smtClean="0"/>
              <a:t>天皇</a:t>
            </a:r>
            <a:r>
              <a:rPr lang="ja-JP" altLang="ja-JP" dirty="0"/>
              <a:t>は日本国憲法上、象徴的な権能しか持たず、決定を自ら下すことができません</a:t>
            </a:r>
            <a:r>
              <a:rPr lang="ja-JP" altLang="ja-JP" dirty="0" smtClean="0"/>
              <a:t>。</a:t>
            </a:r>
            <a:endParaRPr lang="en-US" altLang="ja-JP" dirty="0" smtClean="0"/>
          </a:p>
          <a:p>
            <a:pPr>
              <a:spcAft>
                <a:spcPts val="600"/>
              </a:spcAft>
            </a:pPr>
            <a:r>
              <a:rPr lang="ja-JP" altLang="ja-JP" dirty="0" smtClean="0"/>
              <a:t>民主</a:t>
            </a:r>
            <a:r>
              <a:rPr lang="ja-JP" altLang="ja-JP" dirty="0"/>
              <a:t>主義国家において、立憲君主制の天皇がどのようなものであるかを体現されたのであり、ポピュリズムの対極を示されたのだと思います</a:t>
            </a:r>
            <a:r>
              <a:rPr lang="ja-JP" altLang="ja-JP" dirty="0" smtClean="0"/>
              <a:t>。</a:t>
            </a:r>
            <a:endParaRPr lang="ja-JP" altLang="ja-JP" dirty="0"/>
          </a:p>
        </p:txBody>
      </p:sp>
    </p:spTree>
    <p:extLst>
      <p:ext uri="{BB962C8B-B14F-4D97-AF65-F5344CB8AC3E}">
        <p14:creationId xmlns:p14="http://schemas.microsoft.com/office/powerpoint/2010/main" val="215330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5348064"/>
            <a:ext cx="7632848" cy="457200"/>
          </a:xfrm>
        </p:spPr>
        <p:style>
          <a:lnRef idx="1">
            <a:schemeClr val="accent4"/>
          </a:lnRef>
          <a:fillRef idx="2">
            <a:schemeClr val="accent4"/>
          </a:fillRef>
          <a:effectRef idx="1">
            <a:schemeClr val="accent4"/>
          </a:effectRef>
          <a:fontRef idx="minor">
            <a:schemeClr val="dk1"/>
          </a:fontRef>
        </p:style>
        <p:txBody>
          <a:bodyPr/>
          <a:lstStyle/>
          <a:p>
            <a:r>
              <a:rPr kumimoji="1" lang="de-DE" altLang="ja-JP" dirty="0" smtClean="0"/>
              <a:t>Theresa May, Donald Trump &amp; Ise-Shima Gipfel</a:t>
            </a:r>
            <a:endParaRPr kumimoji="1" lang="ja-JP" altLang="en-US" dirty="0"/>
          </a:p>
        </p:txBody>
      </p:sp>
      <p:pic>
        <p:nvPicPr>
          <p:cNvPr id="1331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36712"/>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454" y="2780928"/>
            <a:ext cx="2927546" cy="224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02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836712"/>
            <a:ext cx="8229600" cy="4525963"/>
          </a:xfrm>
        </p:spPr>
        <p:txBody>
          <a:bodyPr>
            <a:normAutofit fontScale="85000" lnSpcReduction="10000"/>
          </a:bodyPr>
          <a:lstStyle/>
          <a:p>
            <a:pPr>
              <a:spcAft>
                <a:spcPts val="600"/>
              </a:spcAft>
            </a:pPr>
            <a:r>
              <a:rPr lang="ja-JP" altLang="ja-JP" dirty="0"/>
              <a:t>本年は、国際的にも英国のＥＵ離脱や米大統領選挙、日本でのＧ７サミットの開催等多くの重要なことがありました</a:t>
            </a:r>
            <a:r>
              <a:rPr lang="ja-JP" altLang="ja-JP" dirty="0" smtClean="0"/>
              <a:t>。</a:t>
            </a:r>
            <a:endParaRPr lang="en-US" altLang="ja-JP" dirty="0" smtClean="0"/>
          </a:p>
          <a:p>
            <a:pPr>
              <a:spcAft>
                <a:spcPts val="600"/>
              </a:spcAft>
            </a:pPr>
            <a:r>
              <a:rPr lang="ja-JP" altLang="ja-JP" dirty="0" smtClean="0"/>
              <a:t>来年</a:t>
            </a:r>
            <a:r>
              <a:rPr lang="ja-JP" altLang="ja-JP" dirty="0"/>
              <a:t>は</a:t>
            </a:r>
            <a:r>
              <a:rPr lang="en-US" altLang="ja-JP" dirty="0"/>
              <a:t>NRW</a:t>
            </a:r>
            <a:r>
              <a:rPr lang="ja-JP" altLang="ja-JP" dirty="0"/>
              <a:t>州の選挙や、連邦議会選挙が行われ、フランスでも大統領選挙が予定されている等、欧州にも変化が予想されます</a:t>
            </a:r>
            <a:r>
              <a:rPr lang="ja-JP" altLang="ja-JP" dirty="0" smtClean="0"/>
              <a:t>。</a:t>
            </a:r>
            <a:endParaRPr lang="en-US" altLang="ja-JP" dirty="0" smtClean="0"/>
          </a:p>
          <a:p>
            <a:pPr>
              <a:spcAft>
                <a:spcPts val="600"/>
              </a:spcAft>
            </a:pPr>
            <a:r>
              <a:rPr lang="ja-JP" altLang="ja-JP" dirty="0" smtClean="0"/>
              <a:t>日本</a:t>
            </a:r>
            <a:r>
              <a:rPr lang="ja-JP" altLang="ja-JP" dirty="0"/>
              <a:t>に目を向ければ、近くプーチン・ロシア大統領が訪日して日露間の関係にフレッシュな風が吹く可能性があります</a:t>
            </a:r>
            <a:r>
              <a:rPr lang="ja-JP" altLang="ja-JP" dirty="0" smtClean="0"/>
              <a:t>。</a:t>
            </a:r>
            <a:endParaRPr lang="en-US" altLang="ja-JP" dirty="0" smtClean="0"/>
          </a:p>
          <a:p>
            <a:pPr>
              <a:spcAft>
                <a:spcPts val="600"/>
              </a:spcAft>
            </a:pPr>
            <a:r>
              <a:rPr lang="ja-JP" altLang="ja-JP" dirty="0" smtClean="0"/>
              <a:t>東アジア</a:t>
            </a:r>
            <a:r>
              <a:rPr lang="ja-JP" altLang="ja-JP" dirty="0"/>
              <a:t>においては、朝鮮半島は依然不安定で予測しがたく、また、自由貿易にとって不可欠な海洋の自由がチャレンジされています</a:t>
            </a:r>
            <a:r>
              <a:rPr lang="ja-JP" altLang="ja-JP" dirty="0" smtClean="0"/>
              <a:t>。</a:t>
            </a:r>
            <a:endParaRPr lang="en-US" altLang="ja-JP" dirty="0" smtClean="0"/>
          </a:p>
          <a:p>
            <a:pPr>
              <a:spcAft>
                <a:spcPts val="600"/>
              </a:spcAft>
            </a:pPr>
            <a:r>
              <a:rPr lang="ja-JP" altLang="ja-JP" dirty="0" smtClean="0"/>
              <a:t>トランプ</a:t>
            </a:r>
            <a:r>
              <a:rPr lang="ja-JP" altLang="ja-JP" dirty="0"/>
              <a:t>大統領下の米国がどうなるかは今後見極める必要もあります。</a:t>
            </a:r>
            <a:endParaRPr kumimoji="1" lang="ja-JP" alt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07" y="822978"/>
            <a:ext cx="2880320" cy="16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67545"/>
            <a:ext cx="2921694" cy="194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499" y="2517102"/>
            <a:ext cx="3006521" cy="200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3832" y="2708920"/>
            <a:ext cx="3040846" cy="232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4993832" y="4244752"/>
            <a:ext cx="3096344" cy="792088"/>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err="1"/>
              <a:t>Internationaler</a:t>
            </a:r>
            <a:r>
              <a:rPr lang="en-US" altLang="ja-JP" dirty="0"/>
              <a:t> </a:t>
            </a:r>
            <a:r>
              <a:rPr lang="en-US" altLang="ja-JP" dirty="0" err="1" smtClean="0"/>
              <a:t>Seegerichtshof</a:t>
            </a:r>
            <a:r>
              <a:rPr lang="en-US" altLang="ja-JP" dirty="0" smtClean="0"/>
              <a:t>, Hamburg</a:t>
            </a:r>
            <a:endParaRPr kumimoji="1" lang="ja-JP" altLang="en-US" dirty="0"/>
          </a:p>
        </p:txBody>
      </p:sp>
    </p:spTree>
    <p:extLst>
      <p:ext uri="{BB962C8B-B14F-4D97-AF65-F5344CB8AC3E}">
        <p14:creationId xmlns:p14="http://schemas.microsoft.com/office/powerpoint/2010/main" val="41170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1000" fill="hold"/>
                                        <p:tgtEl>
                                          <p:spTgt spid="1028"/>
                                        </p:tgtEl>
                                        <p:attrNameLst>
                                          <p:attrName>ppt_w</p:attrName>
                                        </p:attrNameLst>
                                      </p:cBhvr>
                                      <p:tavLst>
                                        <p:tav tm="0">
                                          <p:val>
                                            <p:fltVal val="0"/>
                                          </p:val>
                                        </p:tav>
                                        <p:tav tm="100000">
                                          <p:val>
                                            <p:strVal val="#ppt_w"/>
                                          </p:val>
                                        </p:tav>
                                      </p:tavLst>
                                    </p:anim>
                                    <p:anim calcmode="lin" valueType="num">
                                      <p:cBhvr>
                                        <p:cTn id="27" dur="1000" fill="hold"/>
                                        <p:tgtEl>
                                          <p:spTgt spid="1028"/>
                                        </p:tgtEl>
                                        <p:attrNameLst>
                                          <p:attrName>ppt_h</p:attrName>
                                        </p:attrNameLst>
                                      </p:cBhvr>
                                      <p:tavLst>
                                        <p:tav tm="0">
                                          <p:val>
                                            <p:fltVal val="0"/>
                                          </p:val>
                                        </p:tav>
                                        <p:tav tm="100000">
                                          <p:val>
                                            <p:strVal val="#ppt_h"/>
                                          </p:val>
                                        </p:tav>
                                      </p:tavLst>
                                    </p:anim>
                                    <p:animEffect transition="in" filter="fade">
                                      <p:cBhvr>
                                        <p:cTn id="28" dur="1000"/>
                                        <p:tgtEl>
                                          <p:spTgt spid="1028"/>
                                        </p:tgtEl>
                                      </p:cBhvr>
                                    </p:animEffect>
                                  </p:childTnLst>
                                </p:cTn>
                              </p:par>
                              <p:par>
                                <p:cTn id="29" presetID="53" presetClass="entr" presetSubtype="16"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p:cTn id="31" dur="1000" fill="hold"/>
                                        <p:tgtEl>
                                          <p:spTgt spid="1029"/>
                                        </p:tgtEl>
                                        <p:attrNameLst>
                                          <p:attrName>ppt_w</p:attrName>
                                        </p:attrNameLst>
                                      </p:cBhvr>
                                      <p:tavLst>
                                        <p:tav tm="0">
                                          <p:val>
                                            <p:fltVal val="0"/>
                                          </p:val>
                                        </p:tav>
                                        <p:tav tm="100000">
                                          <p:val>
                                            <p:strVal val="#ppt_w"/>
                                          </p:val>
                                        </p:tav>
                                      </p:tavLst>
                                    </p:anim>
                                    <p:anim calcmode="lin" valueType="num">
                                      <p:cBhvr>
                                        <p:cTn id="32" dur="1000" fill="hold"/>
                                        <p:tgtEl>
                                          <p:spTgt spid="1029"/>
                                        </p:tgtEl>
                                        <p:attrNameLst>
                                          <p:attrName>ppt_h</p:attrName>
                                        </p:attrNameLst>
                                      </p:cBhvr>
                                      <p:tavLst>
                                        <p:tav tm="0">
                                          <p:val>
                                            <p:fltVal val="0"/>
                                          </p:val>
                                        </p:tav>
                                        <p:tav tm="100000">
                                          <p:val>
                                            <p:strVal val="#ppt_h"/>
                                          </p:val>
                                        </p:tav>
                                      </p:tavLst>
                                    </p:anim>
                                    <p:animEffect transition="in" filter="fade">
                                      <p:cBhvr>
                                        <p:cTn id="33" dur="1000"/>
                                        <p:tgtEl>
                                          <p:spTgt spid="102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1000"/>
                                        <p:tgtEl>
                                          <p:spTgt spid="8">
                                            <p:txEl>
                                              <p:pRg st="3" end="3"/>
                                            </p:txEl>
                                          </p:spTgt>
                                        </p:tgtEl>
                                      </p:cBhvr>
                                    </p:animEffect>
                                    <p:anim calcmode="lin" valueType="num">
                                      <p:cBhvr>
                                        <p:cTn id="3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nodeType="afterEffect">
                                  <p:stCondLst>
                                    <p:cond delay="1000"/>
                                  </p:stCondLst>
                                  <p:childTnLst>
                                    <p:set>
                                      <p:cBhvr>
                                        <p:cTn id="43" dur="1" fill="hold">
                                          <p:stCondLst>
                                            <p:cond delay="0"/>
                                          </p:stCondLst>
                                        </p:cTn>
                                        <p:tgtEl>
                                          <p:spTgt spid="1030"/>
                                        </p:tgtEl>
                                        <p:attrNameLst>
                                          <p:attrName>style.visibility</p:attrName>
                                        </p:attrNameLst>
                                      </p:cBhvr>
                                      <p:to>
                                        <p:strVal val="visible"/>
                                      </p:to>
                                    </p:set>
                                    <p:anim calcmode="lin" valueType="num">
                                      <p:cBhvr>
                                        <p:cTn id="44" dur="2000" fill="hold"/>
                                        <p:tgtEl>
                                          <p:spTgt spid="1030"/>
                                        </p:tgtEl>
                                        <p:attrNameLst>
                                          <p:attrName>ppt_w</p:attrName>
                                        </p:attrNameLst>
                                      </p:cBhvr>
                                      <p:tavLst>
                                        <p:tav tm="0">
                                          <p:val>
                                            <p:fltVal val="0"/>
                                          </p:val>
                                        </p:tav>
                                        <p:tav tm="100000">
                                          <p:val>
                                            <p:strVal val="#ppt_w"/>
                                          </p:val>
                                        </p:tav>
                                      </p:tavLst>
                                    </p:anim>
                                    <p:anim calcmode="lin" valueType="num">
                                      <p:cBhvr>
                                        <p:cTn id="45" dur="2000" fill="hold"/>
                                        <p:tgtEl>
                                          <p:spTgt spid="1030"/>
                                        </p:tgtEl>
                                        <p:attrNameLst>
                                          <p:attrName>ppt_h</p:attrName>
                                        </p:attrNameLst>
                                      </p:cBhvr>
                                      <p:tavLst>
                                        <p:tav tm="0">
                                          <p:val>
                                            <p:fltVal val="0"/>
                                          </p:val>
                                        </p:tav>
                                        <p:tav tm="100000">
                                          <p:val>
                                            <p:strVal val="#ppt_h"/>
                                          </p:val>
                                        </p:tav>
                                      </p:tavLst>
                                    </p:anim>
                                    <p:animEffect transition="in" filter="fade">
                                      <p:cBhvr>
                                        <p:cTn id="46" dur="2000"/>
                                        <p:tgtEl>
                                          <p:spTgt spid="1030"/>
                                        </p:tgtEl>
                                      </p:cBhvr>
                                    </p:animEffect>
                                  </p:childTnLst>
                                  <p:subTnLst>
                                    <p:set>
                                      <p:cBhvr override="childStyle">
                                        <p:cTn dur="1" fill="hold" display="0" masterRel="nextClick" afterEffect="1"/>
                                        <p:tgtEl>
                                          <p:spTgt spid="1030"/>
                                        </p:tgtEl>
                                        <p:attrNameLst>
                                          <p:attrName>style.visibility</p:attrName>
                                        </p:attrNameLst>
                                      </p:cBhvr>
                                      <p:to>
                                        <p:strVal val="hidden"/>
                                      </p:to>
                                    </p:set>
                                    <p:audio>
                                      <p:cMediaNode vol="100000">
                                        <p:cTn display="0" masterRel="sameClick">
                                          <p:stCondLst>
                                            <p:cond evt="begin" delay="0">
                                              <p:tn val="42"/>
                                            </p:cond>
                                          </p:stCondLst>
                                          <p:endCondLst>
                                            <p:cond evt="onStopAudio" delay="0">
                                              <p:tgtEl>
                                                <p:sldTgt/>
                                              </p:tgtEl>
                                            </p:cond>
                                          </p:endCondLst>
                                        </p:cTn>
                                        <p:tgtEl>
                                          <p:sndTgt r:embed="rId2" name="explode.wav"/>
                                        </p:tgtEl>
                                      </p:cMediaNode>
                                    </p:audio>
                                  </p:sub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anim calcmode="lin" valueType="num">
                                      <p:cBhvr>
                                        <p:cTn id="51" dur="2000" fill="hold"/>
                                        <p:tgtEl>
                                          <p:spTgt spid="1032"/>
                                        </p:tgtEl>
                                        <p:attrNameLst>
                                          <p:attrName>ppt_w</p:attrName>
                                        </p:attrNameLst>
                                      </p:cBhvr>
                                      <p:tavLst>
                                        <p:tav tm="0">
                                          <p:val>
                                            <p:fltVal val="0"/>
                                          </p:val>
                                        </p:tav>
                                        <p:tav tm="100000">
                                          <p:val>
                                            <p:strVal val="#ppt_w"/>
                                          </p:val>
                                        </p:tav>
                                      </p:tavLst>
                                    </p:anim>
                                    <p:anim calcmode="lin" valueType="num">
                                      <p:cBhvr>
                                        <p:cTn id="52" dur="2000" fill="hold"/>
                                        <p:tgtEl>
                                          <p:spTgt spid="1032"/>
                                        </p:tgtEl>
                                        <p:attrNameLst>
                                          <p:attrName>ppt_h</p:attrName>
                                        </p:attrNameLst>
                                      </p:cBhvr>
                                      <p:tavLst>
                                        <p:tav tm="0">
                                          <p:val>
                                            <p:fltVal val="0"/>
                                          </p:val>
                                        </p:tav>
                                        <p:tav tm="100000">
                                          <p:val>
                                            <p:strVal val="#ppt_h"/>
                                          </p:val>
                                        </p:tav>
                                      </p:tavLst>
                                    </p:anim>
                                    <p:anim calcmode="lin" valueType="num">
                                      <p:cBhvr>
                                        <p:cTn id="53" dur="2000" fill="hold"/>
                                        <p:tgtEl>
                                          <p:spTgt spid="1032"/>
                                        </p:tgtEl>
                                        <p:attrNameLst>
                                          <p:attrName>style.rotation</p:attrName>
                                        </p:attrNameLst>
                                      </p:cBhvr>
                                      <p:tavLst>
                                        <p:tav tm="0">
                                          <p:val>
                                            <p:fltVal val="90"/>
                                          </p:val>
                                        </p:tav>
                                        <p:tav tm="100000">
                                          <p:val>
                                            <p:fltVal val="0"/>
                                          </p:val>
                                        </p:tav>
                                      </p:tavLst>
                                    </p:anim>
                                    <p:animEffect transition="in" filter="fade">
                                      <p:cBhvr>
                                        <p:cTn id="54" dur="2000"/>
                                        <p:tgtEl>
                                          <p:spTgt spid="1032"/>
                                        </p:tgtEl>
                                      </p:cBhvr>
                                    </p:animEffect>
                                  </p:childTnLst>
                                  <p:subTnLst>
                                    <p:set>
                                      <p:cBhvr override="childStyle">
                                        <p:cTn dur="1" fill="hold" display="0" masterRel="nextClick" afterEffect="1"/>
                                        <p:tgtEl>
                                          <p:spTgt spid="1032"/>
                                        </p:tgtEl>
                                        <p:attrNameLst>
                                          <p:attrName>style.visibility</p:attrName>
                                        </p:attrNameLst>
                                      </p:cBhvr>
                                      <p:to>
                                        <p:strVal val="hidden"/>
                                      </p:to>
                                    </p:set>
                                  </p:subTnLst>
                                </p:cTn>
                              </p:par>
                              <p:par>
                                <p:cTn id="55" presetID="16" presetClass="entr" presetSubtype="21"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1000"/>
                                        <p:tgtEl>
                                          <p:spTgt spid="8">
                                            <p:txEl>
                                              <p:pRg st="4" end="4"/>
                                            </p:txEl>
                                          </p:spTgt>
                                        </p:tgtEl>
                                      </p:cBhvr>
                                    </p:animEffect>
                                    <p:anim calcmode="lin" valueType="num">
                                      <p:cBhvr>
                                        <p:cTn id="6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3"/>
          </p:nvPr>
        </p:nvSpPr>
        <p:spPr/>
        <p:style>
          <a:lnRef idx="1">
            <a:schemeClr val="accent5"/>
          </a:lnRef>
          <a:fillRef idx="2">
            <a:schemeClr val="accent5"/>
          </a:fillRef>
          <a:effectRef idx="1">
            <a:schemeClr val="accent5"/>
          </a:effectRef>
          <a:fontRef idx="minor">
            <a:schemeClr val="dk1"/>
          </a:fontRef>
        </p:style>
        <p:txBody>
          <a:bodyPr/>
          <a:lstStyle/>
          <a:p>
            <a:r>
              <a:rPr lang="de-DE" altLang="ja-JP" dirty="0"/>
              <a:t>Deutschland, Japan, NRW</a:t>
            </a:r>
            <a:endParaRPr kumimoji="1" lang="ja-JP" altLang="en-US" dirty="0"/>
          </a:p>
        </p:txBody>
      </p:sp>
      <p:sp>
        <p:nvSpPr>
          <p:cNvPr id="4" name="コンテンツ プレースホルダー 3"/>
          <p:cNvSpPr>
            <a:spLocks noGrp="1"/>
          </p:cNvSpPr>
          <p:nvPr>
            <p:ph sz="quarter" idx="2"/>
          </p:nvPr>
        </p:nvSpPr>
        <p:spPr>
          <a:xfrm>
            <a:off x="457200" y="1444294"/>
            <a:ext cx="4040188" cy="4793018"/>
          </a:xfrm>
        </p:spPr>
        <p:txBody>
          <a:bodyPr>
            <a:normAutofit/>
          </a:bodyPr>
          <a:lstStyle/>
          <a:p>
            <a:r>
              <a:rPr lang="ja-JP" altLang="ja-JP" sz="2800" dirty="0"/>
              <a:t>自由と民主主義、人権といった普遍的な価値観を共有する日独両国民がともに手を取り合って、よりよい世界を築いていくことが、これまでになく重要となっています。</a:t>
            </a:r>
            <a:endParaRPr kumimoji="1" lang="ja-JP" altLang="en-US" sz="2800" dirty="0"/>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1881137" cy="12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595186"/>
            <a:ext cx="1983875" cy="131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356992"/>
            <a:ext cx="123190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941168"/>
            <a:ext cx="2641476" cy="17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7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fltVal val="0"/>
                                          </p:val>
                                        </p:tav>
                                        <p:tav tm="100000">
                                          <p:val>
                                            <p:strVal val="#ppt_h"/>
                                          </p:val>
                                        </p:tav>
                                      </p:tavLst>
                                    </p:anim>
                                    <p:animEffect transition="in" filter="fade">
                                      <p:cBhvr>
                                        <p:cTn id="15" dur="500"/>
                                        <p:tgtEl>
                                          <p:spTgt spid="307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wipe(down)">
                                      <p:cBhvr>
                                        <p:cTn id="19" dur="500"/>
                                        <p:tgtEl>
                                          <p:spTgt spid="307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1000" fill="hold"/>
                                        <p:tgtEl>
                                          <p:spTgt spid="2051"/>
                                        </p:tgtEl>
                                        <p:attrNameLst>
                                          <p:attrName>ppt_w</p:attrName>
                                        </p:attrNameLst>
                                      </p:cBhvr>
                                      <p:tavLst>
                                        <p:tav tm="0">
                                          <p:val>
                                            <p:fltVal val="0"/>
                                          </p:val>
                                        </p:tav>
                                        <p:tav tm="100000">
                                          <p:val>
                                            <p:strVal val="#ppt_w"/>
                                          </p:val>
                                        </p:tav>
                                      </p:tavLst>
                                    </p:anim>
                                    <p:anim calcmode="lin" valueType="num">
                                      <p:cBhvr>
                                        <p:cTn id="31" dur="1000" fill="hold"/>
                                        <p:tgtEl>
                                          <p:spTgt spid="2051"/>
                                        </p:tgtEl>
                                        <p:attrNameLst>
                                          <p:attrName>ppt_h</p:attrName>
                                        </p:attrNameLst>
                                      </p:cBhvr>
                                      <p:tavLst>
                                        <p:tav tm="0">
                                          <p:val>
                                            <p:fltVal val="0"/>
                                          </p:val>
                                        </p:tav>
                                        <p:tav tm="100000">
                                          <p:val>
                                            <p:strVal val="#ppt_h"/>
                                          </p:val>
                                        </p:tav>
                                      </p:tavLst>
                                    </p:anim>
                                    <p:anim calcmode="lin" valueType="num">
                                      <p:cBhvr>
                                        <p:cTn id="32" dur="1000" fill="hold"/>
                                        <p:tgtEl>
                                          <p:spTgt spid="2051"/>
                                        </p:tgtEl>
                                        <p:attrNameLst>
                                          <p:attrName>style.rotation</p:attrName>
                                        </p:attrNameLst>
                                      </p:cBhvr>
                                      <p:tavLst>
                                        <p:tav tm="0">
                                          <p:val>
                                            <p:fltVal val="90"/>
                                          </p:val>
                                        </p:tav>
                                        <p:tav tm="100000">
                                          <p:val>
                                            <p:fltVal val="0"/>
                                          </p:val>
                                        </p:tav>
                                      </p:tavLst>
                                    </p:anim>
                                    <p:animEffect transition="in" filter="fade">
                                      <p:cBhvr>
                                        <p:cTn id="33"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700808"/>
            <a:ext cx="9144000" cy="3477875"/>
          </a:xfrm>
          <a:prstGeom prst="rect">
            <a:avLst/>
          </a:prstGeom>
          <a:noFill/>
        </p:spPr>
        <p:txBody>
          <a:bodyPr wrap="square" rtlCol="0">
            <a:spAutoFit/>
          </a:bodyPr>
          <a:lstStyle/>
          <a:p>
            <a:pPr algn="ctr"/>
            <a:r>
              <a:rPr kumimoji="1" lang="en-US" altLang="ja-JP" sz="4400" b="1" i="1" dirty="0" err="1" smtClean="0">
                <a:latin typeface="+mj-lt"/>
              </a:rPr>
              <a:t>Gru</a:t>
            </a:r>
            <a:r>
              <a:rPr lang="ja-JP" altLang="ja-JP" sz="4400" b="1" i="1" dirty="0" smtClean="0">
                <a:latin typeface="+mj-lt"/>
              </a:rPr>
              <a:t>ß</a:t>
            </a:r>
            <a:r>
              <a:rPr lang="en-US" altLang="ja-JP" sz="4400" b="1" i="1" dirty="0" smtClean="0">
                <a:latin typeface="+mj-lt"/>
              </a:rPr>
              <a:t>wort </a:t>
            </a:r>
          </a:p>
          <a:p>
            <a:pPr algn="ctr"/>
            <a:r>
              <a:rPr lang="en-US" altLang="ja-JP" sz="4400" b="1" i="1" dirty="0" smtClean="0">
                <a:latin typeface="+mj-lt"/>
              </a:rPr>
              <a:t>von </a:t>
            </a:r>
            <a:r>
              <a:rPr lang="en-US" altLang="ja-JP" sz="4400" b="1" i="1" dirty="0" err="1" smtClean="0">
                <a:latin typeface="+mj-lt"/>
              </a:rPr>
              <a:t>Herrn</a:t>
            </a:r>
            <a:r>
              <a:rPr lang="en-US" altLang="ja-JP" sz="4400" b="1" i="1" dirty="0" smtClean="0">
                <a:latin typeface="+mj-lt"/>
              </a:rPr>
              <a:t> </a:t>
            </a:r>
            <a:r>
              <a:rPr lang="en-US" altLang="ja-JP" sz="4400" b="1" i="1" dirty="0" err="1" smtClean="0">
                <a:latin typeface="+mj-lt"/>
              </a:rPr>
              <a:t>Generalkonsul</a:t>
            </a:r>
            <a:r>
              <a:rPr lang="en-US" altLang="ja-JP" sz="4400" b="1" i="1" dirty="0" smtClean="0">
                <a:latin typeface="+mj-lt"/>
              </a:rPr>
              <a:t> </a:t>
            </a:r>
            <a:r>
              <a:rPr lang="en-US" altLang="ja-JP" sz="4400" b="1" i="1" dirty="0" err="1" smtClean="0">
                <a:latin typeface="+mj-lt"/>
              </a:rPr>
              <a:t>Mizuuchi</a:t>
            </a:r>
            <a:endParaRPr lang="en-US" altLang="ja-JP" sz="4400" b="1" i="1" dirty="0" smtClean="0">
              <a:latin typeface="+mj-lt"/>
            </a:endParaRPr>
          </a:p>
          <a:p>
            <a:pPr algn="ctr"/>
            <a:endParaRPr kumimoji="1" lang="en-US" altLang="ja-JP" sz="4400" b="1" i="1" dirty="0">
              <a:latin typeface="+mj-lt"/>
            </a:endParaRPr>
          </a:p>
          <a:p>
            <a:pPr algn="ctr"/>
            <a:r>
              <a:rPr lang="ja-JP" altLang="en-US" sz="4400" b="1" i="1" dirty="0" smtClean="0">
                <a:latin typeface="+mj-lt"/>
              </a:rPr>
              <a:t>水内在デュッセルドルフ日本国総領事　挨拶</a:t>
            </a:r>
            <a:endParaRPr kumimoji="1" lang="ja-JP" altLang="en-US" sz="4400" b="1" i="1" dirty="0">
              <a:latin typeface="+mj-lt"/>
            </a:endParaRPr>
          </a:p>
        </p:txBody>
      </p:sp>
      <p:pic>
        <p:nvPicPr>
          <p:cNvPr id="5" name="Grafik 1" descr="日本国国旗"/>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79512" y="129223"/>
            <a:ext cx="821862" cy="5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
          <p:cNvSpPr txBox="1">
            <a:spLocks noChangeArrowheads="1"/>
          </p:cNvSpPr>
          <p:nvPr/>
        </p:nvSpPr>
        <p:spPr bwMode="auto">
          <a:xfrm>
            <a:off x="1053902" y="116632"/>
            <a:ext cx="3734122" cy="72390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ja-JP" altLang="de-DE" sz="1400" b="1" i="0" u="none" strike="noStrike" cap="none" normalizeH="0" baseline="0" dirty="0" smtClean="0">
                <a:ln>
                  <a:noFill/>
                </a:ln>
                <a:solidFill>
                  <a:srgbClr val="000066"/>
                </a:solidFill>
                <a:effectLst/>
                <a:latin typeface="MS Gothic" pitchFamily="49" charset="-128"/>
                <a:cs typeface="Arial" pitchFamily="34" charset="0"/>
              </a:rPr>
              <a:t>在デュッセルドルフ日本国総領事館</a:t>
            </a:r>
            <a:endParaRPr kumimoji="0" lang="ja-JP" altLang="de-DE" sz="1400" b="1" i="0" u="none" strike="noStrike" cap="none" normalizeH="0" baseline="0" dirty="0" smtClean="0">
              <a:ln>
                <a:noFill/>
              </a:ln>
              <a:solidFill>
                <a:srgbClr val="000066"/>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ja-JP" sz="1400" b="1" i="0" u="none" strike="noStrike" cap="none" normalizeH="0" baseline="0" dirty="0" smtClean="0">
                <a:ln>
                  <a:noFill/>
                </a:ln>
                <a:solidFill>
                  <a:srgbClr val="000066"/>
                </a:solidFill>
                <a:effectLst/>
                <a:latin typeface="Times New Roman" pitchFamily="18" charset="0"/>
                <a:cs typeface="Arial" pitchFamily="34" charset="0"/>
              </a:rPr>
              <a:t>Japanisches Generalkonsulat Düsseldorf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43872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lstStyle/>
          <a:p>
            <a:r>
              <a:rPr lang="ja-JP" altLang="ja-JP" dirty="0"/>
              <a:t>日独協力に関しＮＲＷ州やデュッセルドルフにふさわしいテーマは何でしょうか？　英国のＥＵ離脱とその影響、ＥＰＡなどはその一例でしょう</a:t>
            </a:r>
            <a:r>
              <a:rPr lang="ja-JP" altLang="ja-JP" dirty="0" smtClean="0"/>
              <a:t>。</a:t>
            </a:r>
            <a:endParaRPr lang="en-US" altLang="ja-JP" dirty="0" smtClean="0"/>
          </a:p>
          <a:p>
            <a:endParaRPr lang="en-US" altLang="ja-JP" dirty="0"/>
          </a:p>
          <a:p>
            <a:r>
              <a:rPr lang="ja-JP" altLang="ja-JP" dirty="0" smtClean="0"/>
              <a:t>その</a:t>
            </a:r>
            <a:r>
              <a:rPr lang="ja-JP" altLang="ja-JP" dirty="0"/>
              <a:t>ほかには？　インダストリー４．０があります。州政府、デュッセルドルフ市その他すべての機関との協力を楽しみにしています。</a:t>
            </a:r>
          </a:p>
          <a:p>
            <a:pPr marL="109728" indent="0">
              <a:buNone/>
            </a:pPr>
            <a:endParaRPr lang="ja-JP" altLang="ja-JP" dirty="0"/>
          </a:p>
          <a:p>
            <a:endParaRPr kumimoji="1" lang="ja-JP"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581128"/>
            <a:ext cx="3528392" cy="19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500" fill="hold"/>
                                        <p:tgtEl>
                                          <p:spTgt spid="3074"/>
                                        </p:tgtEl>
                                        <p:attrNameLst>
                                          <p:attrName>ppt_w</p:attrName>
                                        </p:attrNameLst>
                                      </p:cBhvr>
                                      <p:tavLst>
                                        <p:tav tm="0">
                                          <p:val>
                                            <p:fltVal val="0"/>
                                          </p:val>
                                        </p:tav>
                                        <p:tav tm="100000">
                                          <p:val>
                                            <p:strVal val="#ppt_w"/>
                                          </p:val>
                                        </p:tav>
                                      </p:tavLst>
                                    </p:anim>
                                    <p:anim calcmode="lin" valueType="num">
                                      <p:cBhvr>
                                        <p:cTn id="21" dur="500" fill="hold"/>
                                        <p:tgtEl>
                                          <p:spTgt spid="3074"/>
                                        </p:tgtEl>
                                        <p:attrNameLst>
                                          <p:attrName>ppt_h</p:attrName>
                                        </p:attrNameLst>
                                      </p:cBhvr>
                                      <p:tavLst>
                                        <p:tav tm="0">
                                          <p:val>
                                            <p:fltVal val="0"/>
                                          </p:val>
                                        </p:tav>
                                        <p:tav tm="100000">
                                          <p:val>
                                            <p:strVal val="#ppt_h"/>
                                          </p:val>
                                        </p:tav>
                                      </p:tavLst>
                                    </p:anim>
                                    <p:animEffect transition="in" filter="fade">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コンテンツ プレースホルダー 3"/>
          <p:cNvSpPr>
            <a:spLocks noGrp="1"/>
          </p:cNvSpPr>
          <p:nvPr>
            <p:ph sz="half" idx="1"/>
          </p:nvPr>
        </p:nvSpPr>
        <p:spPr/>
        <p:txBody>
          <a:bodyPr>
            <a:normAutofit/>
          </a:bodyPr>
          <a:lstStyle/>
          <a:p>
            <a:endParaRPr lang="en-US" altLang="ja-JP" dirty="0" smtClean="0"/>
          </a:p>
          <a:p>
            <a:endParaRPr lang="en-US" altLang="ja-JP" dirty="0"/>
          </a:p>
          <a:p>
            <a:r>
              <a:rPr lang="ja-JP" altLang="ja-JP" dirty="0" smtClean="0"/>
              <a:t>来年</a:t>
            </a:r>
            <a:r>
              <a:rPr lang="ja-JP" altLang="ja-JP" dirty="0"/>
              <a:t>は在デュッセルドルフ日本国総領事館も開館５０年を迎えることとなりますが、館員一同、皆様とともに責任を果たしていきたいとおもいます</a:t>
            </a:r>
            <a:r>
              <a:rPr lang="ja-JP" altLang="ja-JP" dirty="0" smtClean="0"/>
              <a:t>。</a:t>
            </a:r>
            <a:endParaRPr lang="en-US" altLang="ja-JP" dirty="0" smtClean="0"/>
          </a:p>
          <a:p>
            <a:r>
              <a:rPr lang="ja-JP" altLang="ja-JP" dirty="0" smtClean="0"/>
              <a:t>皆様</a:t>
            </a:r>
            <a:r>
              <a:rPr lang="ja-JP" altLang="ja-JP" dirty="0"/>
              <a:t>からの熱い御支援と御指導をいただければ幸いです。</a:t>
            </a:r>
          </a:p>
          <a:p>
            <a:pPr marL="109728" indent="0">
              <a:buNone/>
            </a:pPr>
            <a:endParaRPr lang="ja-JP" altLang="ja-JP" dirty="0"/>
          </a:p>
          <a:p>
            <a:endParaRPr kumimoji="1" lang="ja-JP" altLang="en-US" dirty="0"/>
          </a:p>
        </p:txBody>
      </p:sp>
    </p:spTree>
    <p:extLst>
      <p:ext uri="{BB962C8B-B14F-4D97-AF65-F5344CB8AC3E}">
        <p14:creationId xmlns:p14="http://schemas.microsoft.com/office/powerpoint/2010/main" val="32565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ご清聴ありがとうございました。</a:t>
            </a:r>
            <a:endParaRPr kumimoji="1" lang="ja-JP" altLang="en-US" dirty="0"/>
          </a:p>
        </p:txBody>
      </p:sp>
      <p:sp>
        <p:nvSpPr>
          <p:cNvPr id="5" name="テキスト プレースホルダー 4"/>
          <p:cNvSpPr>
            <a:spLocks noGrp="1"/>
          </p:cNvSpPr>
          <p:nvPr>
            <p:ph type="body" idx="1"/>
          </p:nvPr>
        </p:nvSpPr>
        <p:spPr>
          <a:xfrm>
            <a:off x="457200" y="5410200"/>
            <a:ext cx="4186808" cy="827112"/>
          </a:xfrm>
        </p:spPr>
        <p:style>
          <a:lnRef idx="1">
            <a:schemeClr val="accent4"/>
          </a:lnRef>
          <a:fillRef idx="2">
            <a:schemeClr val="accent4"/>
          </a:fillRef>
          <a:effectRef idx="1">
            <a:schemeClr val="accent4"/>
          </a:effectRef>
          <a:fontRef idx="minor">
            <a:schemeClr val="dk1"/>
          </a:fontRef>
        </p:style>
        <p:txBody>
          <a:bodyPr>
            <a:normAutofit/>
          </a:bodyPr>
          <a:lstStyle/>
          <a:p>
            <a:r>
              <a:rPr lang="de-DE" altLang="ja-JP" dirty="0"/>
              <a:t>Ihr Team Japanisches Generalkonsulat </a:t>
            </a:r>
            <a:endParaRPr kumimoji="1" lang="ja-JP" altLang="en-US" dirty="0"/>
          </a:p>
        </p:txBody>
      </p:sp>
      <p:sp>
        <p:nvSpPr>
          <p:cNvPr id="4" name="コンテンツ プレースホルダー 3"/>
          <p:cNvSpPr>
            <a:spLocks noGrp="1"/>
          </p:cNvSpPr>
          <p:nvPr>
            <p:ph sz="quarter" idx="2"/>
          </p:nvPr>
        </p:nvSpPr>
        <p:spPr/>
        <p:txBody>
          <a:bodyPr/>
          <a:lstStyle/>
          <a:p>
            <a:endParaRPr kumimoji="1" lang="de-DE" altLang="ja-JP" dirty="0" smtClean="0"/>
          </a:p>
          <a:p>
            <a:r>
              <a:rPr kumimoji="1" lang="de-DE" altLang="ja-JP" dirty="0" smtClean="0"/>
              <a:t>Viel Vergnügen und einen wunderschönen Abend!</a:t>
            </a:r>
          </a:p>
          <a:p>
            <a:endParaRPr kumimoji="1" lang="de-DE" altLang="ja-JP" dirty="0" smtClean="0"/>
          </a:p>
          <a:p>
            <a:r>
              <a:rPr lang="de-DE" altLang="ja-JP" dirty="0" smtClean="0"/>
              <a:t>Frohe Weihnachten!</a:t>
            </a:r>
          </a:p>
          <a:p>
            <a:endParaRPr lang="de-DE" altLang="ja-JP" dirty="0" smtClean="0"/>
          </a:p>
          <a:p>
            <a:r>
              <a:rPr kumimoji="1" lang="de-DE" altLang="ja-JP" dirty="0" smtClean="0"/>
              <a:t>Guten Rutsch!</a:t>
            </a:r>
          </a:p>
          <a:p>
            <a:endParaRPr kumimoji="1" lang="ja-JP" altLang="en-US" dirty="0"/>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308304" y="4532330"/>
            <a:ext cx="1443360" cy="89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844824"/>
            <a:ext cx="2010079" cy="357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8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down)">
                                      <p:cBhvr>
                                        <p:cTn id="18" dur="1000"/>
                                        <p:tgtEl>
                                          <p:spTgt spid="409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ipe(down)">
                                      <p:cBhvr>
                                        <p:cTn id="27" dur="1000"/>
                                        <p:tgtEl>
                                          <p:spTgt spid="4098"/>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5">
                                            <p:bg/>
                                          </p:spTgt>
                                        </p:tgtEl>
                                        <p:attrNameLst>
                                          <p:attrName>style.visibility</p:attrName>
                                        </p:attrNameLst>
                                      </p:cBhvr>
                                      <p:to>
                                        <p:strVal val="visible"/>
                                      </p:to>
                                    </p:set>
                                    <p:anim calcmode="lin" valueType="num">
                                      <p:cBhvr>
                                        <p:cTn id="31" dur="500" fill="hold"/>
                                        <p:tgtEl>
                                          <p:spTgt spid="5">
                                            <p:bg/>
                                          </p:spTgt>
                                        </p:tgtEl>
                                        <p:attrNameLst>
                                          <p:attrName>ppt_w</p:attrName>
                                        </p:attrNameLst>
                                      </p:cBhvr>
                                      <p:tavLst>
                                        <p:tav tm="0">
                                          <p:val>
                                            <p:fltVal val="0"/>
                                          </p:val>
                                        </p:tav>
                                        <p:tav tm="100000">
                                          <p:val>
                                            <p:strVal val="#ppt_w"/>
                                          </p:val>
                                        </p:tav>
                                      </p:tavLst>
                                    </p:anim>
                                    <p:anim calcmode="lin" valueType="num">
                                      <p:cBhvr>
                                        <p:cTn id="32" dur="500" fill="hold"/>
                                        <p:tgtEl>
                                          <p:spTgt spid="5">
                                            <p:bg/>
                                          </p:spTgt>
                                        </p:tgtEl>
                                        <p:attrNameLst>
                                          <p:attrName>ppt_h</p:attrName>
                                        </p:attrNameLst>
                                      </p:cBhvr>
                                      <p:tavLst>
                                        <p:tav tm="0">
                                          <p:val>
                                            <p:fltVal val="0"/>
                                          </p:val>
                                        </p:tav>
                                        <p:tav tm="100000">
                                          <p:val>
                                            <p:strVal val="#ppt_h"/>
                                          </p:val>
                                        </p:tav>
                                      </p:tavLst>
                                    </p:anim>
                                    <p:animEffect transition="in" filter="fade">
                                      <p:cBhvr>
                                        <p:cTn id="33" dur="500"/>
                                        <p:tgtEl>
                                          <p:spTgt spid="5">
                                            <p:bg/>
                                          </p:spTgt>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518864" y="908720"/>
            <a:ext cx="8229600" cy="4525963"/>
          </a:xfrm>
        </p:spPr>
        <p:txBody>
          <a:bodyPr/>
          <a:lstStyle/>
          <a:p>
            <a:pPr marL="109728" indent="0">
              <a:buNone/>
            </a:pPr>
            <a:r>
              <a:rPr lang="ja-JP" altLang="ja-JP" dirty="0"/>
              <a:t>デューン</a:t>
            </a:r>
            <a:r>
              <a:rPr lang="en-US" altLang="ja-JP" dirty="0"/>
              <a:t>NRW</a:t>
            </a:r>
            <a:r>
              <a:rPr lang="ja-JP" altLang="ja-JP" dirty="0"/>
              <a:t>州経済大臣</a:t>
            </a:r>
          </a:p>
          <a:p>
            <a:pPr marL="109728" indent="0">
              <a:buNone/>
            </a:pPr>
            <a:r>
              <a:rPr lang="ja-JP" altLang="ja-JP" dirty="0"/>
              <a:t>ガイゼル・デュッセルドルフ市長</a:t>
            </a:r>
          </a:p>
          <a:p>
            <a:pPr marL="109728" indent="0">
              <a:buNone/>
            </a:pPr>
            <a:r>
              <a:rPr lang="ja-JP" altLang="ja-JP" dirty="0"/>
              <a:t>連邦議会並びに州議会議員の皆様</a:t>
            </a:r>
          </a:p>
          <a:p>
            <a:pPr marL="109728" indent="0">
              <a:buNone/>
            </a:pPr>
            <a:r>
              <a:rPr lang="en-US" altLang="ja-JP" dirty="0"/>
              <a:t>NRW</a:t>
            </a:r>
            <a:r>
              <a:rPr lang="ja-JP" altLang="ja-JP" dirty="0"/>
              <a:t>各地の郡長、市長</a:t>
            </a:r>
            <a:r>
              <a:rPr lang="ja-JP" altLang="ja-JP" dirty="0" smtClean="0"/>
              <a:t>の</a:t>
            </a:r>
            <a:r>
              <a:rPr lang="ja-JP" altLang="en-US" dirty="0" smtClean="0"/>
              <a:t>皆様</a:t>
            </a:r>
            <a:endParaRPr lang="en-US" altLang="ja-JP" dirty="0" smtClean="0"/>
          </a:p>
          <a:p>
            <a:pPr marL="109728" indent="0">
              <a:buNone/>
            </a:pPr>
            <a:r>
              <a:rPr lang="ja-JP" altLang="en-US" dirty="0"/>
              <a:t>領事団</a:t>
            </a:r>
            <a:r>
              <a:rPr lang="ja-JP" altLang="en-US" dirty="0" smtClean="0"/>
              <a:t>の</a:t>
            </a:r>
            <a:r>
              <a:rPr lang="ja-JP" altLang="en-US" dirty="0"/>
              <a:t>同僚各位</a:t>
            </a:r>
            <a:endParaRPr lang="ja-JP" altLang="ja-JP" dirty="0"/>
          </a:p>
          <a:p>
            <a:pPr marL="109728" indent="0">
              <a:buNone/>
            </a:pPr>
            <a:r>
              <a:rPr lang="ja-JP" altLang="ja-JP" dirty="0"/>
              <a:t>御列席の皆様</a:t>
            </a:r>
          </a:p>
          <a:p>
            <a:pPr marL="109728" indent="0">
              <a:buNone/>
            </a:pPr>
            <a:endParaRPr lang="ja-JP" altLang="ja-JP" dirty="0"/>
          </a:p>
          <a:p>
            <a:pPr marL="109728" indent="0">
              <a:buNone/>
            </a:pPr>
            <a:r>
              <a:rPr lang="ja-JP" altLang="ja-JP" dirty="0"/>
              <a:t>本日は天皇陛下の８３歳の誕生日を祝賀するレセプションに数多くの皆様にお越しいただき感謝します。</a:t>
            </a:r>
          </a:p>
          <a:p>
            <a:pPr marL="109728" indent="0">
              <a:buNone/>
            </a:pPr>
            <a:endParaRPr kumimoji="1" lang="ja-JP" altLang="en-US" dirty="0"/>
          </a:p>
        </p:txBody>
      </p:sp>
    </p:spTree>
    <p:extLst>
      <p:ext uri="{BB962C8B-B14F-4D97-AF65-F5344CB8AC3E}">
        <p14:creationId xmlns:p14="http://schemas.microsoft.com/office/powerpoint/2010/main" val="36311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1000"/>
                                        <p:tgtEl>
                                          <p:spTgt spid="5">
                                            <p:txEl>
                                              <p:pRg st="7" end="7"/>
                                            </p:txEl>
                                          </p:spTgt>
                                        </p:tgtEl>
                                      </p:cBhvr>
                                    </p:animEffect>
                                    <p:anim calcmode="lin" valueType="num">
                                      <p:cBhvr>
                                        <p:cTn id="3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de-DE" altLang="ja-JP" dirty="0" smtClean="0"/>
              <a:t>Kaiser am Schreibtisch</a:t>
            </a:r>
            <a:endParaRPr kumimoji="1" lang="ja-JP" altLang="en-US" dirty="0"/>
          </a:p>
        </p:txBody>
      </p:sp>
      <p:sp>
        <p:nvSpPr>
          <p:cNvPr id="5" name="テキスト プレースホルダー 4"/>
          <p:cNvSpPr>
            <a:spLocks noGrp="1"/>
          </p:cNvSpPr>
          <p:nvPr>
            <p:ph type="body" idx="2"/>
          </p:nvPr>
        </p:nvSpPr>
        <p:spPr/>
        <p:txBody>
          <a:bodyPr/>
          <a:lstStyle/>
          <a:p>
            <a:r>
              <a:rPr kumimoji="1" lang="de-DE" altLang="ja-JP" dirty="0" smtClean="0"/>
              <a:t>Kaiserliches Hofamt</a:t>
            </a:r>
            <a:endParaRPr kumimoji="1" lang="ja-JP" alt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63688" y="857317"/>
            <a:ext cx="5256584" cy="378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6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half" idx="3"/>
          </p:nvPr>
        </p:nvSpPr>
        <p:spPr>
          <a:xfrm>
            <a:off x="4706689" y="5085184"/>
            <a:ext cx="4041775" cy="762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kumimoji="1" lang="en-US" altLang="ja-JP" dirty="0" smtClean="0"/>
              <a:t>Sakura </a:t>
            </a:r>
            <a:r>
              <a:rPr kumimoji="1" lang="en-US" altLang="ja-JP" dirty="0" err="1" smtClean="0"/>
              <a:t>Chor</a:t>
            </a:r>
            <a:r>
              <a:rPr kumimoji="1" lang="en-US" altLang="ja-JP" dirty="0" smtClean="0"/>
              <a:t>, </a:t>
            </a:r>
            <a:r>
              <a:rPr lang="en-US" altLang="ja-JP" dirty="0" err="1"/>
              <a:t>J</a:t>
            </a:r>
            <a:r>
              <a:rPr kumimoji="1" lang="en-US" altLang="ja-JP" dirty="0" err="1" smtClean="0"/>
              <a:t>apanischer</a:t>
            </a:r>
            <a:r>
              <a:rPr kumimoji="1" lang="en-US" altLang="ja-JP" dirty="0" smtClean="0"/>
              <a:t> Club</a:t>
            </a:r>
            <a:endParaRPr kumimoji="1" lang="ja-JP" altLang="en-US" dirty="0"/>
          </a:p>
        </p:txBody>
      </p:sp>
      <p:sp>
        <p:nvSpPr>
          <p:cNvPr id="6" name="コンテンツ プレースホルダー 5"/>
          <p:cNvSpPr>
            <a:spLocks noGrp="1"/>
          </p:cNvSpPr>
          <p:nvPr>
            <p:ph sz="quarter" idx="2"/>
          </p:nvPr>
        </p:nvSpPr>
        <p:spPr>
          <a:xfrm>
            <a:off x="251520" y="1412776"/>
            <a:ext cx="4040188" cy="4793018"/>
          </a:xfrm>
        </p:spPr>
        <p:txBody>
          <a:bodyPr>
            <a:normAutofit/>
          </a:bodyPr>
          <a:lstStyle/>
          <a:p>
            <a:r>
              <a:rPr lang="ja-JP" altLang="ja-JP" dirty="0"/>
              <a:t>半世紀前に当地に日本人コミュニティが出来たころ、私の妻は子女として当地に暮らしていたので、妻とともに私も、「デュッセルドルフの日本人 ２．０」に当たります</a:t>
            </a:r>
            <a:r>
              <a:rPr lang="ja-JP" altLang="ja-JP" dirty="0" smtClean="0"/>
              <a:t>。</a:t>
            </a:r>
            <a:endParaRPr lang="en-US" altLang="ja-JP" dirty="0" smtClean="0"/>
          </a:p>
          <a:p>
            <a:r>
              <a:rPr lang="ja-JP" altLang="ja-JP" dirty="0" smtClean="0"/>
              <a:t>昨年</a:t>
            </a:r>
            <a:r>
              <a:rPr lang="ja-JP" altLang="ja-JP" dirty="0"/>
              <a:t>舞台で歌っていただいた「さくらコーア」の方々は「１．５」、今アニメソングを歌ってくれた若い２人は、さながら「３．０」でしょうか</a:t>
            </a:r>
            <a:r>
              <a:rPr lang="ja-JP" altLang="ja-JP" dirty="0" smtClean="0"/>
              <a:t>。</a:t>
            </a:r>
            <a:endParaRPr kumimoji="1" lang="ja-JP" altLang="en-US"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1556792"/>
            <a:ext cx="4041775" cy="303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9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wheel(1)">
                                      <p:cBhvr>
                                        <p:cTn id="23" dur="2000"/>
                                        <p:tgtEl>
                                          <p:spTgt spid="11">
                                            <p:bg/>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heel(1)">
                                      <p:cBhvr>
                                        <p:cTn id="26"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1124744"/>
            <a:ext cx="8229600" cy="4525963"/>
          </a:xfrm>
        </p:spPr>
        <p:txBody>
          <a:bodyPr>
            <a:normAutofit/>
          </a:bodyPr>
          <a:lstStyle/>
          <a:p>
            <a:r>
              <a:rPr lang="ja-JP" altLang="ja-JP" dirty="0"/>
              <a:t>彼らは、日本とドイツの文化の優れた点を継承した、</a:t>
            </a:r>
            <a:r>
              <a:rPr lang="ja-JP" altLang="ja-JP" dirty="0" err="1"/>
              <a:t>謂わば</a:t>
            </a:r>
            <a:r>
              <a:rPr lang="ja-JP" altLang="ja-JP" dirty="0"/>
              <a:t>異文化間交配によるハイブリッド種で、日独共生の象徴です。アニメソング以外でどんな才能があるか、あとで日独国歌を歌う時に見せてくれるでしょう</a:t>
            </a:r>
            <a:r>
              <a:rPr lang="ja-JP" altLang="ja-JP" dirty="0" smtClean="0"/>
              <a:t>。</a:t>
            </a:r>
            <a:endParaRPr lang="en-US" altLang="ja-JP" dirty="0" smtClean="0"/>
          </a:p>
          <a:p>
            <a:endParaRPr kumimoji="1" lang="en-US" altLang="ja-JP" dirty="0"/>
          </a:p>
          <a:p>
            <a:r>
              <a:rPr lang="ja-JP" altLang="ja-JP" dirty="0"/>
              <a:t>さて、本年６月には日本商工会議所が創設５０周年、８月にはＮＲＷ州が７０歳の誕生日を祝いました。右を通じＮＲＷ州が生まれてからの歴史と日本人コミュニティの関わりを学ぶ良い機会となりました</a:t>
            </a:r>
            <a:r>
              <a:rPr lang="ja-JP" altLang="ja-JP" dirty="0" smtClean="0"/>
              <a:t>。</a:t>
            </a:r>
            <a:endParaRPr kumimoji="1" lang="ja-JP" altLang="en-US" dirty="0"/>
          </a:p>
        </p:txBody>
      </p:sp>
    </p:spTree>
    <p:extLst>
      <p:ext uri="{BB962C8B-B14F-4D97-AF65-F5344CB8AC3E}">
        <p14:creationId xmlns:p14="http://schemas.microsoft.com/office/powerpoint/2010/main" val="11353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de-DE" altLang="ja-JP" dirty="0"/>
              <a:t>5</a:t>
            </a:r>
            <a:r>
              <a:rPr kumimoji="1" lang="de-DE" altLang="ja-JP" dirty="0" smtClean="0"/>
              <a:t>0 Jahre JIHK</a:t>
            </a:r>
            <a:endParaRPr kumimoji="1" lang="ja-JP" altLang="en-US" dirty="0"/>
          </a:p>
        </p:txBody>
      </p:sp>
      <p:sp>
        <p:nvSpPr>
          <p:cNvPr id="9" name="テキスト プレースホルダー 8"/>
          <p:cNvSpPr>
            <a:spLocks noGrp="1"/>
          </p:cNvSpPr>
          <p:nvPr>
            <p:ph type="body" idx="2"/>
          </p:nvPr>
        </p:nvSpPr>
        <p:spPr/>
        <p:txBody>
          <a:bodyPr/>
          <a:lstStyle/>
          <a:p>
            <a:r>
              <a:rPr kumimoji="1" lang="de-DE" altLang="ja-JP" dirty="0" smtClean="0"/>
              <a:t>Rheinische Post</a:t>
            </a:r>
            <a:endParaRPr kumimoji="1" lang="ja-JP" alt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38669" y="707946"/>
            <a:ext cx="6517707" cy="365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de-DE" altLang="ja-JP" dirty="0" smtClean="0"/>
              <a:t>NRW-Tag, Umzug mit MIRAI, dem Wasserstoff-Kfz von Toyota</a:t>
            </a:r>
            <a:endParaRPr kumimoji="1" lang="ja-JP" altLang="en-US" dirty="0"/>
          </a:p>
        </p:txBody>
      </p:sp>
      <p:sp>
        <p:nvSpPr>
          <p:cNvPr id="3" name="テキスト プレースホルダー 2"/>
          <p:cNvSpPr>
            <a:spLocks noGrp="1"/>
          </p:cNvSpPr>
          <p:nvPr>
            <p:ph type="body" idx="2"/>
          </p:nvPr>
        </p:nvSpPr>
        <p:spPr>
          <a:xfrm>
            <a:off x="4499992" y="5805264"/>
            <a:ext cx="3974592" cy="522170"/>
          </a:xfrm>
        </p:spPr>
        <p:txBody>
          <a:bodyPr/>
          <a:lstStyle/>
          <a:p>
            <a:endParaRPr kumimoji="1" lang="ja-JP" altLang="en-US" dirty="0"/>
          </a:p>
        </p:txBody>
      </p:sp>
      <p:pic>
        <p:nvPicPr>
          <p:cNvPr id="1638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908720"/>
            <a:ext cx="3875022" cy="258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descr="http://www.dus.emb-japan.go.jp/files/0001870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764704"/>
            <a:ext cx="240775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animEffect transition="in" filter="fade">
                                      <p:cBhvr>
                                        <p:cTn id="9" dur="500"/>
                                        <p:tgtEl>
                                          <p:spTgt spid="16390"/>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6386"/>
                                        </p:tgtEl>
                                        <p:attrNameLst>
                                          <p:attrName>style.visibility</p:attrName>
                                        </p:attrNameLst>
                                      </p:cBhvr>
                                      <p:to>
                                        <p:strVal val="visible"/>
                                      </p:to>
                                    </p:set>
                                    <p:anim calcmode="lin" valueType="num">
                                      <p:cBhvr>
                                        <p:cTn id="18" dur="1000" fill="hold"/>
                                        <p:tgtEl>
                                          <p:spTgt spid="16386"/>
                                        </p:tgtEl>
                                        <p:attrNameLst>
                                          <p:attrName>ppt_w</p:attrName>
                                        </p:attrNameLst>
                                      </p:cBhvr>
                                      <p:tavLst>
                                        <p:tav tm="0">
                                          <p:val>
                                            <p:fltVal val="0"/>
                                          </p:val>
                                        </p:tav>
                                        <p:tav tm="100000">
                                          <p:val>
                                            <p:strVal val="#ppt_w"/>
                                          </p:val>
                                        </p:tav>
                                      </p:tavLst>
                                    </p:anim>
                                    <p:anim calcmode="lin" valueType="num">
                                      <p:cBhvr>
                                        <p:cTn id="19" dur="1000" fill="hold"/>
                                        <p:tgtEl>
                                          <p:spTgt spid="16386"/>
                                        </p:tgtEl>
                                        <p:attrNameLst>
                                          <p:attrName>ppt_h</p:attrName>
                                        </p:attrNameLst>
                                      </p:cBhvr>
                                      <p:tavLst>
                                        <p:tav tm="0">
                                          <p:val>
                                            <p:fltVal val="0"/>
                                          </p:val>
                                        </p:tav>
                                        <p:tav tm="100000">
                                          <p:val>
                                            <p:strVal val="#ppt_h"/>
                                          </p:val>
                                        </p:tav>
                                      </p:tavLst>
                                    </p:anim>
                                    <p:anim calcmode="lin" valueType="num">
                                      <p:cBhvr>
                                        <p:cTn id="20" dur="1000" fill="hold"/>
                                        <p:tgtEl>
                                          <p:spTgt spid="16386"/>
                                        </p:tgtEl>
                                        <p:attrNameLst>
                                          <p:attrName>style.rotation</p:attrName>
                                        </p:attrNameLst>
                                      </p:cBhvr>
                                      <p:tavLst>
                                        <p:tav tm="0">
                                          <p:val>
                                            <p:fltVal val="90"/>
                                          </p:val>
                                        </p:tav>
                                        <p:tav tm="100000">
                                          <p:val>
                                            <p:fltVal val="0"/>
                                          </p:val>
                                        </p:tav>
                                      </p:tavLst>
                                    </p:anim>
                                    <p:animEffect transition="in" filter="fade">
                                      <p:cBhvr>
                                        <p:cTn id="21"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half" idx="3"/>
          </p:nvPr>
        </p:nvSpPr>
        <p:spPr>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de-DE" altLang="ja-JP" dirty="0"/>
              <a:t>Engelbert </a:t>
            </a:r>
            <a:r>
              <a:rPr lang="de-DE" altLang="ja-JP" dirty="0" err="1"/>
              <a:t>Kaempfer</a:t>
            </a:r>
            <a:r>
              <a:rPr lang="de-DE" altLang="ja-JP" dirty="0"/>
              <a:t> und „Geschichte und Beschreibung von Japan“</a:t>
            </a:r>
            <a:endParaRPr kumimoji="1" lang="ja-JP" altLang="en-US" dirty="0"/>
          </a:p>
        </p:txBody>
      </p:sp>
      <p:sp>
        <p:nvSpPr>
          <p:cNvPr id="5" name="コンテンツ プレースホルダー 4"/>
          <p:cNvSpPr>
            <a:spLocks noGrp="1"/>
          </p:cNvSpPr>
          <p:nvPr>
            <p:ph sz="quarter" idx="2"/>
          </p:nvPr>
        </p:nvSpPr>
        <p:spPr>
          <a:xfrm>
            <a:off x="457200" y="1444294"/>
            <a:ext cx="4040188" cy="4721010"/>
          </a:xfrm>
        </p:spPr>
        <p:txBody>
          <a:bodyPr/>
          <a:lstStyle/>
          <a:p>
            <a:r>
              <a:rPr lang="ja-JP" altLang="ja-JP" dirty="0"/>
              <a:t>１つの知見は、ＮＲＷと日本は過去半世紀に留まらず、３００年以上の繋がりを持っている、ということです</a:t>
            </a:r>
            <a:r>
              <a:rPr lang="ja-JP" altLang="ja-JP" dirty="0" smtClean="0"/>
              <a:t>。</a:t>
            </a:r>
            <a:endParaRPr lang="en-US" altLang="ja-JP" dirty="0" smtClean="0"/>
          </a:p>
          <a:p>
            <a:endParaRPr lang="en-US" altLang="ja-JP" dirty="0"/>
          </a:p>
          <a:p>
            <a:r>
              <a:rPr lang="ja-JP" altLang="ja-JP" dirty="0" smtClean="0"/>
              <a:t>レムゴ</a:t>
            </a:r>
            <a:r>
              <a:rPr lang="ja-JP" altLang="ja-JP" dirty="0"/>
              <a:t>出身のリッペ人であるエンゲルベルト・ケンペルが長崎を来訪したのは１６９０年のことでした。</a:t>
            </a:r>
          </a:p>
          <a:p>
            <a:endParaRPr kumimoji="1" lang="ja-JP" altLang="en-US" dirty="0"/>
          </a:p>
        </p:txBody>
      </p:sp>
      <p:pic>
        <p:nvPicPr>
          <p:cNvPr id="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144016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628800"/>
            <a:ext cx="220662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4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1000"/>
                                        <p:tgtEl>
                                          <p:spTgt spid="4">
                                            <p:bg/>
                                          </p:spTgt>
                                        </p:tgtEl>
                                      </p:cBhvr>
                                    </p:animEffect>
                                    <p:anim calcmode="lin" valueType="num">
                                      <p:cBhvr>
                                        <p:cTn id="28" dur="1000" fill="hold"/>
                                        <p:tgtEl>
                                          <p:spTgt spid="4">
                                            <p:bg/>
                                          </p:spTgt>
                                        </p:tgtEl>
                                        <p:attrNameLst>
                                          <p:attrName>ppt_x</p:attrName>
                                        </p:attrNameLst>
                                      </p:cBhvr>
                                      <p:tavLst>
                                        <p:tav tm="0">
                                          <p:val>
                                            <p:strVal val="#ppt_x"/>
                                          </p:val>
                                        </p:tav>
                                        <p:tav tm="100000">
                                          <p:val>
                                            <p:strVal val="#ppt_x"/>
                                          </p:val>
                                        </p:tav>
                                      </p:tavLst>
                                    </p:anim>
                                    <p:anim calcmode="lin" valueType="num">
                                      <p:cBhvr>
                                        <p:cTn id="29" dur="1000" fill="hold"/>
                                        <p:tgtEl>
                                          <p:spTgt spid="4">
                                            <p:bg/>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1092</Words>
  <Application>Microsoft Office PowerPoint</Application>
  <PresentationFormat>画面に合わせる (4:3)</PresentationFormat>
  <Paragraphs>83</Paragraphs>
  <Slides>22</Slides>
  <Notes>0</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Office ​​テーマ</vt:lpstr>
      <vt:lpstr>ビジネス</vt:lpstr>
      <vt:lpstr>Empfang anlässlich des  Geburtstags Seiner Majestät des Kaisers von Japan  天皇誕生日祝賀レセプション</vt:lpstr>
      <vt:lpstr>PowerPoint プレゼンテーション</vt:lpstr>
      <vt:lpstr>PowerPoint プレゼンテーション</vt:lpstr>
      <vt:lpstr>Kaiser am Schreibtisch</vt:lpstr>
      <vt:lpstr>PowerPoint プレゼンテーション</vt:lpstr>
      <vt:lpstr>PowerPoint プレゼンテーション</vt:lpstr>
      <vt:lpstr>50 Jahre JIHK</vt:lpstr>
      <vt:lpstr>NRW-Tag, Umzug mit MIRAI, dem Wasserstoff-Kfz von Toyota</vt:lpstr>
      <vt:lpstr>PowerPoint プレゼンテーション</vt:lpstr>
      <vt:lpstr>Ausstellung in Lemgo</vt:lpstr>
      <vt:lpstr>PowerPoint プレゼンテーション</vt:lpstr>
      <vt:lpstr>PowerPoint プレゼンテーション</vt:lpstr>
      <vt:lpstr>Burg Marugame  und Udon Nudeln</vt:lpstr>
      <vt:lpstr>PowerPoint プレゼンテーション</vt:lpstr>
      <vt:lpstr>PowerPoint プレゼンテーション</vt:lpstr>
      <vt:lpstr>PowerPoint プレゼンテーション</vt:lpstr>
      <vt:lpstr>Theresa May, Donald Trump &amp; Ise-Shima Gipfel</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Company>外務省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Empfang anlässlich Kaiser’s Geburtstag  天皇誕生日祝賀レセプション</dc:title>
  <dc:creator>情報通信課</dc:creator>
  <cp:lastModifiedBy>情報通信課</cp:lastModifiedBy>
  <cp:revision>34</cp:revision>
  <cp:lastPrinted>2016-11-30T15:42:17Z</cp:lastPrinted>
  <dcterms:created xsi:type="dcterms:W3CDTF">2016-11-28T10:26:02Z</dcterms:created>
  <dcterms:modified xsi:type="dcterms:W3CDTF">2017-01-09T10:08:00Z</dcterms:modified>
</cp:coreProperties>
</file>