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270" r:id="rId3"/>
    <p:sldId id="273" r:id="rId4"/>
    <p:sldId id="258" r:id="rId5"/>
    <p:sldId id="257" r:id="rId6"/>
    <p:sldId id="266" r:id="rId7"/>
    <p:sldId id="260" r:id="rId8"/>
    <p:sldId id="263" r:id="rId9"/>
    <p:sldId id="262" r:id="rId10"/>
    <p:sldId id="264" r:id="rId11"/>
    <p:sldId id="265" r:id="rId12"/>
    <p:sldId id="269" r:id="rId13"/>
    <p:sldId id="271" r:id="rId14"/>
    <p:sldId id="272" r:id="rId15"/>
    <p:sldId id="259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42" autoAdjust="0"/>
    <p:restoredTop sz="94628" autoAdjust="0"/>
  </p:normalViewPr>
  <p:slideViewPr>
    <p:cSldViewPr>
      <p:cViewPr>
        <p:scale>
          <a:sx n="77" d="100"/>
          <a:sy n="77" d="100"/>
        </p:scale>
        <p:origin x="-1469" y="-3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8AF84-D00D-440C-B714-097CA28D0A27}" type="datetimeFigureOut">
              <a:rPr lang="de-DE" smtClean="0"/>
              <a:t>15.05.2016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53FB2-5880-4576-A3DC-30F341A73D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825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0C6AC1-A08C-471B-9E34-086840B80303}" type="datetime1">
              <a:rPr lang="de-DE" smtClean="0"/>
              <a:t>15.05.2016</a:t>
            </a:fld>
            <a:endParaRPr lang="de-D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E76C5B-9C2E-4DCF-BAC8-F0C5DEDD7999}" type="slidenum">
              <a:rPr lang="de-DE" smtClean="0"/>
              <a:t>‹#›</a:t>
            </a:fld>
            <a:endParaRPr lang="de-D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japan-photo.jnto.go.jp/eng/photo_detail.php?PI=105676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japan-photo.jnto.go.jp/eng/photo_detail.php?PI=14304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de-DE" altLang="ja-JP" dirty="0" smtClean="0"/>
              <a:t>G7 Gipfel in Ise-Shima</a:t>
            </a:r>
            <a:endParaRPr kumimoji="1" lang="ja-JP" altLang="en-US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de-DE" altLang="ja-JP" dirty="0" smtClean="0"/>
              <a:t>Vortrag von Ryuta Mizuuchi,</a:t>
            </a:r>
          </a:p>
          <a:p>
            <a:r>
              <a:rPr kumimoji="1" lang="de-DE" altLang="ja-JP" dirty="0" smtClean="0"/>
              <a:t>Generalkonsul Japans in Düsseldorf</a:t>
            </a:r>
            <a:endParaRPr kumimoji="1" lang="ja-JP" alt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95536" y="188640"/>
            <a:ext cx="8424936" cy="6048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1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de-DE" altLang="ja-JP" dirty="0" smtClean="0"/>
              <a:t>3.Politische Themen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Naher und Mittlerer Osten, Flüchtlingsproblematik</a:t>
            </a:r>
          </a:p>
          <a:p>
            <a:pPr marL="514350" indent="-514350">
              <a:buFont typeface="+mj-lt"/>
              <a:buAutoNum type="arabicPeriod"/>
            </a:pPr>
            <a:endParaRPr kumimoji="1" lang="de-DE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Nordkoreas Nuklear- und Raketenprogramm</a:t>
            </a:r>
          </a:p>
          <a:p>
            <a:pPr marL="514350" indent="-514350">
              <a:buFont typeface="+mj-lt"/>
              <a:buAutoNum type="arabicPeriod"/>
            </a:pPr>
            <a:endParaRPr kumimoji="1" lang="de-DE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Maritime Sicherheit</a:t>
            </a:r>
          </a:p>
          <a:p>
            <a:pPr marL="514350" indent="-514350">
              <a:buFont typeface="+mj-lt"/>
              <a:buAutoNum type="arabicPeriod"/>
            </a:pPr>
            <a:endParaRPr kumimoji="1" lang="de-DE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Ukraine</a:t>
            </a:r>
            <a:endParaRPr kumimoji="1" lang="ja-JP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8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323528" y="188640"/>
            <a:ext cx="8640960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24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de-DE" altLang="ja-JP" dirty="0" smtClean="0"/>
              <a:t>3.1 Naher und Mittlerer Osten, Flüchtlingsproblematik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de-DE" altLang="ja-JP" dirty="0" smtClean="0"/>
              <a:t>Aussage Außenministers Kishida bei der PK nach dem Außenministertreffen (11. April 2016)</a:t>
            </a:r>
          </a:p>
          <a:p>
            <a:r>
              <a:rPr kumimoji="1" lang="de-DE" altLang="ja-JP" dirty="0" smtClean="0"/>
              <a:t>Universale Werte (Demokratie, Freiheit, Menschenrechte...) als Eckpfeiler der Ordnung der Welt</a:t>
            </a:r>
          </a:p>
          <a:p>
            <a:endParaRPr kumimoji="1" lang="de-DE" altLang="ja-JP" dirty="0" smtClean="0"/>
          </a:p>
          <a:p>
            <a:r>
              <a:rPr kumimoji="1" lang="de-DE" altLang="ja-JP" dirty="0" smtClean="0"/>
              <a:t>Herausforderung durch Terrorismus, gewalttätigen Extremismus, Flüchtlingskrise</a:t>
            </a:r>
          </a:p>
          <a:p>
            <a:endParaRPr kumimoji="1" lang="de-DE" altLang="ja-JP" dirty="0" smtClean="0"/>
          </a:p>
          <a:p>
            <a:r>
              <a:rPr kumimoji="1" lang="de-DE" altLang="ja-JP" dirty="0" smtClean="0"/>
              <a:t>Kurzfristige Maßnahmen vs. Bekämpfung grundlegender Ursachen</a:t>
            </a:r>
          </a:p>
          <a:p>
            <a:endParaRPr kumimoji="1" lang="de-DE" altLang="ja-JP" dirty="0" smtClean="0"/>
          </a:p>
          <a:p>
            <a:endParaRPr kumimoji="1" lang="de-DE" altLang="ja-JP" dirty="0" smtClean="0"/>
          </a:p>
          <a:p>
            <a:endParaRPr kumimoji="1" lang="de-DE" altLang="ja-JP" dirty="0" smtClean="0"/>
          </a:p>
          <a:p>
            <a:endParaRPr kumimoji="1" lang="ja-JP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9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51520" y="232737"/>
            <a:ext cx="8640960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7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de-DE" altLang="ja-JP" dirty="0" smtClean="0"/>
              <a:t>3.2 Nordkorea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Nukleartest (Jan. 2016)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Raketenabschüsse (Feb. 2016 ~)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Menschenrechte inkl. Entführung japanischer Staatsbürger</a:t>
            </a:r>
            <a:endParaRPr kumimoji="1" lang="ja-JP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10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51520" y="232737"/>
            <a:ext cx="8640960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451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de-DE" altLang="ja-JP" dirty="0" smtClean="0"/>
              <a:t>3.3 Maritime Sicherheit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Schlusserklärung des Elmauer Gipfels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Satellitenbilderaufklärung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Drei-Punkt Prinzipien zur maritimen Sicherheit</a:t>
            </a:r>
          </a:p>
          <a:p>
            <a:pPr marL="400050" lvl="1" indent="0">
              <a:buNone/>
            </a:pPr>
            <a:r>
              <a:rPr lang="de-DE" altLang="ja-JP" dirty="0" smtClean="0"/>
              <a:t>-- </a:t>
            </a:r>
            <a:r>
              <a:rPr kumimoji="1" lang="de-DE" altLang="ja-JP" dirty="0" smtClean="0"/>
              <a:t>Völkerrecht als Basis zur Erhebung von Forderungen</a:t>
            </a:r>
          </a:p>
          <a:p>
            <a:pPr marL="400050" lvl="1" indent="0">
              <a:buNone/>
            </a:pPr>
            <a:r>
              <a:rPr kumimoji="1" lang="de-DE" altLang="ja-JP" dirty="0" smtClean="0"/>
              <a:t>-- Keine Gewalt, keine Einschüchterung</a:t>
            </a:r>
          </a:p>
          <a:p>
            <a:pPr marL="400050" lvl="1" indent="0">
              <a:buNone/>
            </a:pPr>
            <a:r>
              <a:rPr kumimoji="1" lang="de-DE" altLang="ja-JP" dirty="0" smtClean="0"/>
              <a:t>-- Friedliche Konfliktlösung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11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061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de-DE" altLang="ja-JP" dirty="0" smtClean="0"/>
              <a:t>3.4 Ukraine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Vollendete Tatsachen nicht akzeptabel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Identisch mit der Situation im Ost- und Südchinesischen Meer im o.a. Kontext 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Unterstützung für die Reformen und Korruptionsbekämpfung in der Ukraine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756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4. Standort Ise-Shima</a:t>
            </a:r>
            <a:endParaRPr lang="de-DE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Lange Geschichte, Wiege des Geistes der Japaner: Standort von Ise-Schrein, Sonnengöttin Amaterasu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Geburtsort der Perlenzucht 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Standort für Frauen-Empowerment</a:t>
            </a:r>
            <a:endParaRPr kumimoji="1" lang="ja-JP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13</a:t>
            </a:r>
            <a:endParaRPr lang="de-DE" dirty="0"/>
          </a:p>
        </p:txBody>
      </p:sp>
      <p:pic>
        <p:nvPicPr>
          <p:cNvPr id="7" name="Bild 9" descr="Futamiura">
            <a:hlinkClick r:id="rId2" tooltip="&quot;Futamiura&quot;"/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7879" y="476672"/>
            <a:ext cx="2160240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「伊勢神宮」の画像検索結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25144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「ミキモト真珠」の画像検索結果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140968"/>
            <a:ext cx="1858037" cy="1236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「ミキモト真珠」の画像検索結果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25144"/>
            <a:ext cx="179070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25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ja-JP" dirty="0"/>
              <a:t>I</a:t>
            </a:r>
            <a:r>
              <a:rPr kumimoji="1" lang="de-DE" altLang="ja-JP" dirty="0" smtClean="0"/>
              <a:t>nhaltsverzeichnis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Einführung</a:t>
            </a:r>
          </a:p>
          <a:p>
            <a:pPr marL="514350" indent="-514350">
              <a:buFont typeface="+mj-lt"/>
              <a:buAutoNum type="arabicPeriod"/>
            </a:pPr>
            <a:endParaRPr kumimoji="1" lang="de-DE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de-DE" altLang="ja-JP" smtClean="0"/>
              <a:t>Wirtschaftliche </a:t>
            </a:r>
            <a:r>
              <a:rPr kumimoji="1" lang="de-DE" altLang="ja-JP" dirty="0" smtClean="0"/>
              <a:t>Themen</a:t>
            </a:r>
          </a:p>
          <a:p>
            <a:pPr marL="514350" indent="-514350">
              <a:buFont typeface="+mj-lt"/>
              <a:buAutoNum type="arabicPeriod"/>
            </a:pPr>
            <a:endParaRPr kumimoji="1" lang="de-DE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Politische Themen</a:t>
            </a:r>
          </a:p>
          <a:p>
            <a:pPr marL="514350" indent="-514350">
              <a:buFont typeface="+mj-lt"/>
              <a:buAutoNum type="arabicPeriod"/>
            </a:pPr>
            <a:endParaRPr kumimoji="1" lang="de-DE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Standort Ise-Shima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11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de-DE" altLang="ja-JP" dirty="0" smtClean="0"/>
              <a:t>G7 Gipfel in Ise-Shima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935480"/>
            <a:ext cx="8147248" cy="438912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1</a:t>
            </a:r>
            <a:endParaRPr lang="de-DE" dirty="0"/>
          </a:p>
        </p:txBody>
      </p:sp>
      <p:pic>
        <p:nvPicPr>
          <p:cNvPr id="1026" name="Picture 2" descr="http://mie.summit-net.jp/contents/img/2/mie_im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63579"/>
            <a:ext cx="4752528" cy="4355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円/楕円 4"/>
          <p:cNvSpPr/>
          <p:nvPr/>
        </p:nvSpPr>
        <p:spPr>
          <a:xfrm>
            <a:off x="3923928" y="4509120"/>
            <a:ext cx="576064" cy="593492"/>
          </a:xfrm>
          <a:prstGeom prst="ellipse">
            <a:avLst/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>
            <a:cxnSpLocks noChangeAspect="1"/>
          </p:cNvCxnSpPr>
          <p:nvPr/>
        </p:nvCxnSpPr>
        <p:spPr>
          <a:xfrm rot="10800000" flipH="1">
            <a:off x="4234170" y="3377116"/>
            <a:ext cx="1428750" cy="1428750"/>
          </a:xfrm>
          <a:prstGeom prst="curvedConnector3">
            <a:avLst>
              <a:gd name="adj1" fmla="val 50000"/>
            </a:avLst>
          </a:prstGeom>
          <a:ln w="63500" cmpd="dbl">
            <a:solidFill>
              <a:schemeClr val="accent1">
                <a:shade val="50000"/>
                <a:satMod val="103000"/>
              </a:schemeClr>
            </a:solidFill>
            <a:headEnd w="lg" len="me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形吹き出し 7"/>
          <p:cNvSpPr/>
          <p:nvPr/>
        </p:nvSpPr>
        <p:spPr>
          <a:xfrm>
            <a:off x="5662920" y="2564904"/>
            <a:ext cx="3312368" cy="1296144"/>
          </a:xfrm>
          <a:prstGeom prst="wedgeEllipse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de-DE" altLang="ja-JP" sz="2400" dirty="0" smtClean="0"/>
              <a:t>Standort Ise-Shima Gipfel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5699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de-DE" altLang="ja-JP" dirty="0" smtClean="0"/>
              <a:t>1. Einführung</a:t>
            </a:r>
            <a:endParaRPr kumimoji="1"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Hintergrund des ersten Gipfels (1975) im Schloss Rambouillet (F)</a:t>
            </a:r>
          </a:p>
          <a:p>
            <a:pPr marL="0" indent="0">
              <a:buNone/>
            </a:pPr>
            <a:r>
              <a:rPr kumimoji="1" lang="de-DE" altLang="ja-JP" dirty="0" smtClean="0"/>
              <a:t>        Nixon Schock (1971), Ölkrise (1973)</a:t>
            </a:r>
          </a:p>
          <a:p>
            <a:pPr marL="0" indent="0">
              <a:buNone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Ein transatlantisches oder globales Format?</a:t>
            </a:r>
          </a:p>
          <a:p>
            <a:pPr marL="0" indent="0">
              <a:buNone/>
            </a:pPr>
            <a:r>
              <a:rPr kumimoji="1" lang="de-DE" altLang="ja-JP" dirty="0" smtClean="0"/>
              <a:t>        Giscard d‘Estaing vs. Helmut Schmidt</a:t>
            </a:r>
          </a:p>
          <a:p>
            <a:pPr marL="0" indent="0">
              <a:buNone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Zunächst Wirtschaft, später auch Politik</a:t>
            </a:r>
          </a:p>
          <a:p>
            <a:pPr marL="0" indent="0">
              <a:buNone/>
            </a:pPr>
            <a:r>
              <a:rPr kumimoji="1" lang="de-DE" altLang="ja-JP" dirty="0" smtClean="0"/>
              <a:t>        Ost-West-Konfrontation, Weltpolitik </a:t>
            </a:r>
            <a:r>
              <a:rPr lang="en-US" altLang="ja-JP" dirty="0" err="1" smtClean="0"/>
              <a:t>nach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dem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Ende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des </a:t>
            </a:r>
            <a:r>
              <a:rPr lang="en-US" altLang="ja-JP" dirty="0" err="1" smtClean="0"/>
              <a:t>Kalten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Krieges</a:t>
            </a:r>
            <a:r>
              <a:rPr kumimoji="1" lang="de-DE" altLang="ja-JP" dirty="0" smtClean="0"/>
              <a:t>, etc.</a:t>
            </a:r>
          </a:p>
          <a:p>
            <a:pPr marL="0" indent="0">
              <a:buNone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Globale Fragen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323528" y="404664"/>
            <a:ext cx="8712968" cy="61206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Bild 2" descr="A Terrestrial Globe">
            <a:hlinkClick r:id="rId2" tooltip="&quot;A Terrestrial Globe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276872"/>
            <a:ext cx="1219200" cy="15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373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de-DE" altLang="ja-JP" dirty="0" smtClean="0"/>
              <a:t>2. Wirtschaftliche Themen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Weltwirtschaftslage in makro-ökonomischer Hinsicht</a:t>
            </a:r>
          </a:p>
          <a:p>
            <a:pPr marL="514350" indent="-514350">
              <a:buFont typeface="+mj-lt"/>
              <a:buAutoNum type="arabicPeriod"/>
            </a:pPr>
            <a:endParaRPr kumimoji="1" lang="de-DE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Klimawandel</a:t>
            </a:r>
          </a:p>
          <a:p>
            <a:pPr marL="514350" indent="-514350">
              <a:buFont typeface="+mj-lt"/>
              <a:buAutoNum type="arabicPeriod"/>
            </a:pPr>
            <a:endParaRPr kumimoji="1" lang="de-DE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Frauen</a:t>
            </a:r>
          </a:p>
          <a:p>
            <a:pPr marL="514350" indent="-514350">
              <a:buFont typeface="+mj-lt"/>
              <a:buAutoNum type="arabicPeriod"/>
            </a:pPr>
            <a:endParaRPr kumimoji="1" lang="de-DE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de-DE" altLang="ja-JP" dirty="0" smtClean="0"/>
              <a:t>Gesundheit</a:t>
            </a:r>
          </a:p>
          <a:p>
            <a:pPr marL="0" indent="0">
              <a:buNone/>
            </a:pPr>
            <a:endParaRPr kumimoji="1" lang="de-DE" altLang="ja-JP" dirty="0" smtClean="0"/>
          </a:p>
          <a:p>
            <a:pPr marL="514350" indent="-514350">
              <a:buFont typeface="+mj-lt"/>
              <a:buAutoNum type="arabicPeriod"/>
            </a:pPr>
            <a:endParaRPr kumimoji="1" lang="ja-JP" altLang="en-US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51520" y="260648"/>
            <a:ext cx="8640960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08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de-DE" altLang="ja-JP" dirty="0" smtClean="0"/>
              <a:t>2.1 Weltwirtschaftslage in makro-ökonomischer Hinsicht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Zunehmend unsichere, undurchschaubare Lage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 marL="0" indent="0">
              <a:buNone/>
            </a:pPr>
            <a:r>
              <a:rPr kumimoji="1" lang="de-DE" altLang="ja-JP" dirty="0" smtClean="0"/>
              <a:t>                 Flaute in China, fallende Ölpreise...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USA: leichte Erholung</a:t>
            </a:r>
            <a:r>
              <a:rPr kumimoji="1" lang="de-DE" altLang="ja-JP" dirty="0"/>
              <a:t>;</a:t>
            </a:r>
            <a:r>
              <a:rPr kumimoji="1" lang="de-DE" altLang="ja-JP" dirty="0" smtClean="0"/>
              <a:t> aber Zukunft der Normalisierung der Niedrigzinspolitik schwer einschätzbar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EU: Eurokrise, Brexit (?)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Währungskurs: Stabilität des Wechselkurses von großer Bedeutung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G7 oder G20 ?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79512" y="260648"/>
            <a:ext cx="8712968" cy="6264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上矢印 7"/>
          <p:cNvSpPr/>
          <p:nvPr/>
        </p:nvSpPr>
        <p:spPr>
          <a:xfrm>
            <a:off x="3203848" y="2348880"/>
            <a:ext cx="936104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2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de-DE" altLang="ja-JP" dirty="0" smtClean="0"/>
              <a:t>2.2 Klimawandel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Einigung in Paris (Dez. 2015): Pariser Abkommen als Nachfolgeinstrument des Kyoto-Protokolls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Unterzeichnungszeremonie in New York (22. Apr. 2016)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Erste Gelegenheit der G7 zur Umsetzung des Pariser Abkommens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51520" y="260648"/>
            <a:ext cx="8640960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01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51520" y="260648"/>
            <a:ext cx="8640960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de-DE" altLang="ja-JP" dirty="0" smtClean="0"/>
              <a:t>2.3 Frauen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Warum Frauen in Japan?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„Womenomics“ der Regierung Abe</a:t>
            </a:r>
          </a:p>
          <a:p>
            <a:pPr marL="0" indent="0">
              <a:buNone/>
            </a:pPr>
            <a:r>
              <a:rPr kumimoji="1" lang="de-DE" altLang="ja-JP" dirty="0" smtClean="0"/>
              <a:t>        „Gesellschaft, in der alle Frauen glänzen“</a:t>
            </a:r>
          </a:p>
          <a:p>
            <a:pPr marL="0" indent="0">
              <a:buNone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Übersicht der demographischen Lage, Mittel zur Bekämpfung</a:t>
            </a:r>
          </a:p>
          <a:p>
            <a:pPr marL="0" indent="0">
              <a:buNone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Internationale Frauenkonferenz (WAW)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6</a:t>
            </a:r>
            <a:endParaRPr lang="de-DE" dirty="0"/>
          </a:p>
        </p:txBody>
      </p:sp>
      <p:sp>
        <p:nvSpPr>
          <p:cNvPr id="4" name="円/楕円 3"/>
          <p:cNvSpPr/>
          <p:nvPr/>
        </p:nvSpPr>
        <p:spPr>
          <a:xfrm>
            <a:off x="1187624" y="5251634"/>
            <a:ext cx="3384376" cy="33760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de-DE" altLang="ja-JP" dirty="0"/>
              <a:t> </a:t>
            </a:r>
            <a:r>
              <a:rPr kumimoji="1" lang="de-DE" altLang="ja-JP" sz="2400" dirty="0"/>
              <a:t>Flüchtlinge (D</a:t>
            </a:r>
            <a:r>
              <a:rPr kumimoji="1" lang="de-DE" altLang="ja-JP" dirty="0"/>
              <a:t>) 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5361594" y="5157192"/>
            <a:ext cx="3240360" cy="3600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de-DE" altLang="ja-JP" sz="2400" dirty="0"/>
              <a:t>Frauen (J)</a:t>
            </a:r>
          </a:p>
        </p:txBody>
      </p:sp>
      <p:sp>
        <p:nvSpPr>
          <p:cNvPr id="9" name="円/楕円 8"/>
          <p:cNvSpPr/>
          <p:nvPr/>
        </p:nvSpPr>
        <p:spPr>
          <a:xfrm>
            <a:off x="5846694" y="5738287"/>
            <a:ext cx="180020" cy="432048"/>
          </a:xfrm>
          <a:prstGeom prst="ellipse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O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2919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2.4 </a:t>
            </a:r>
            <a:r>
              <a:rPr kumimoji="1" lang="en-US" altLang="ja-JP" dirty="0" smtClean="0"/>
              <a:t>Gesundheit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Bevorzugtes Thema beim Gipfel in Japan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Okinawa Infektionskrankheiten-Initiative 2000: AIDS, Tuberkulose, Malaria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Umfassendes Vorgehen zur Stärkung des Gesundheitssystems in Entwicklungsländern (Tôyako 2008)</a:t>
            </a:r>
          </a:p>
          <a:p>
            <a:pPr marL="0" indent="0">
              <a:buNone/>
            </a:pPr>
            <a:r>
              <a:rPr kumimoji="1" lang="de-DE" altLang="ja-JP" dirty="0"/>
              <a:t> </a:t>
            </a:r>
            <a:r>
              <a:rPr kumimoji="1" lang="de-DE" altLang="ja-JP" dirty="0" smtClean="0"/>
              <a:t>             →    Schaffung eines globalen Fonds</a:t>
            </a:r>
          </a:p>
          <a:p>
            <a:pPr marL="0" indent="0">
              <a:buNone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kumimoji="1" lang="de-DE" altLang="ja-JP" dirty="0" smtClean="0"/>
              <a:t>Krisenmanagement (z.B. Ebola-Fieber), Sicherstellung eines umfassenden Gesundheitsservice (Mutter-Kind-Schutz, Lifestyle-bedingte chronische Krankheiten, Alterung)</a:t>
            </a:r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endParaRPr kumimoji="1" lang="de-DE" altLang="ja-JP" dirty="0" smtClean="0"/>
          </a:p>
          <a:p>
            <a:pPr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7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51520" y="232737"/>
            <a:ext cx="8640960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787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469</Words>
  <Application>Microsoft Office PowerPoint</Application>
  <PresentationFormat>画面に合わせる (4:3)</PresentationFormat>
  <Paragraphs>132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リゾート</vt:lpstr>
      <vt:lpstr>G7 Gipfel in Ise-Shima</vt:lpstr>
      <vt:lpstr>Inhaltsverzeichnis</vt:lpstr>
      <vt:lpstr>G7 Gipfel in Ise-Shima</vt:lpstr>
      <vt:lpstr>1. Einführung</vt:lpstr>
      <vt:lpstr>2. Wirtschaftliche Themen</vt:lpstr>
      <vt:lpstr>2.1 Weltwirtschaftslage in makro-ökonomischer Hinsicht</vt:lpstr>
      <vt:lpstr>2.2 Klimawandel</vt:lpstr>
      <vt:lpstr>2.3 Frauen</vt:lpstr>
      <vt:lpstr>2.4 Gesundheit</vt:lpstr>
      <vt:lpstr>3.Politische Themen</vt:lpstr>
      <vt:lpstr>3.1 Naher und Mittlerer Osten, Flüchtlingsproblematik</vt:lpstr>
      <vt:lpstr>3.2 Nordkorea</vt:lpstr>
      <vt:lpstr>3.3 Maritime Sicherheit</vt:lpstr>
      <vt:lpstr>3.4 Ukraine</vt:lpstr>
      <vt:lpstr>4. Standort Ise-Shima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BECKER CARRIE</dc:creator>
  <cp:lastModifiedBy>情報通信課</cp:lastModifiedBy>
  <cp:revision>247</cp:revision>
  <dcterms:created xsi:type="dcterms:W3CDTF">2016-05-03T08:26:13Z</dcterms:created>
  <dcterms:modified xsi:type="dcterms:W3CDTF">2016-05-15T13:44:01Z</dcterms:modified>
</cp:coreProperties>
</file>