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22"/>
  </p:notes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76" r:id="rId11"/>
    <p:sldId id="268" r:id="rId12"/>
    <p:sldId id="269" r:id="rId13"/>
    <p:sldId id="266" r:id="rId14"/>
    <p:sldId id="267" r:id="rId15"/>
    <p:sldId id="270" r:id="rId16"/>
    <p:sldId id="271" r:id="rId17"/>
    <p:sldId id="272" r:id="rId18"/>
    <p:sldId id="273" r:id="rId19"/>
    <p:sldId id="274" r:id="rId20"/>
    <p:sldId id="278" r:id="rId21"/>
  </p:sldIdLst>
  <p:sldSz cx="9144000" cy="6858000" type="screen4x3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964" autoAdjust="0"/>
  </p:normalViewPr>
  <p:slideViewPr>
    <p:cSldViewPr>
      <p:cViewPr varScale="1">
        <p:scale>
          <a:sx n="61" d="100"/>
          <a:sy n="61" d="100"/>
        </p:scale>
        <p:origin x="-162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20" y="-90"/>
      </p:cViewPr>
      <p:guideLst>
        <p:guide orient="horz" pos="3133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337F1-1299-479E-BB41-37B034E1EB23}" type="datetimeFigureOut">
              <a:rPr kumimoji="1" lang="ja-JP" altLang="en-US" smtClean="0"/>
              <a:pPr/>
              <a:t>2016/3/15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DD3A3-B7C7-4F7D-B520-E7510092617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623281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DD3A3-B7C7-4F7D-B520-E7510092617F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067152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DD3A3-B7C7-4F7D-B520-E7510092617F}" type="slidenum">
              <a:rPr lang="ja-JP" altLang="en-US">
                <a:solidFill>
                  <a:prstClr val="black"/>
                </a:solidFill>
              </a:rPr>
              <a:pPr/>
              <a:t>10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7152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5513" y="744538"/>
            <a:ext cx="4972050" cy="37290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DD3A3-B7C7-4F7D-B520-E7510092617F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956753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ja-JP" altLang="ja-JP" sz="1400" dirty="0">
                <a:solidFill>
                  <a:prstClr val="black"/>
                </a:solidFill>
              </a:rPr>
              <a:t>政治はもとより憲法に違反してはならぬ。しかも憲法に違反しないのみをもって、直ちに立憲だとはいえない。違憲ではないけれどもしかも非立憲だとすべき場合がある。</a:t>
            </a:r>
            <a:endParaRPr lang="en-US" altLang="ja-JP" sz="14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ja-JP" altLang="ja-JP" sz="1400" dirty="0">
                <a:solidFill>
                  <a:prstClr val="black"/>
                </a:solidFill>
              </a:rPr>
              <a:t>立憲的政治家たらんとする者は、実にこの点を注意せねばならぬ。違憲とは憲法に違反することをいうに過ぎないが、非立憲とは立憲主義の精神に違反することをいう。</a:t>
            </a:r>
            <a:endParaRPr lang="en-US" altLang="ja-JP" sz="14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ja-JP" altLang="ja-JP" sz="1400" dirty="0">
                <a:solidFill>
                  <a:prstClr val="black"/>
                </a:solidFill>
              </a:rPr>
              <a:t>違憲はもとより非立憲であるが、しかしながら、違憲ではなくとも非立憲であるという場合があり得るのである。然（</a:t>
            </a:r>
            <a:r>
              <a:rPr lang="ja-JP" altLang="en-US" sz="1400" dirty="0">
                <a:solidFill>
                  <a:prstClr val="black"/>
                </a:solidFill>
              </a:rPr>
              <a:t>さ</a:t>
            </a:r>
            <a:r>
              <a:rPr lang="ja-JP" altLang="ja-JP" sz="1400" dirty="0">
                <a:solidFill>
                  <a:prstClr val="black"/>
                </a:solidFill>
              </a:rPr>
              <a:t>）れば、いやしくも政治家たる者は、違憲と非立憲との区別を心得て、その行動の啻（</a:t>
            </a:r>
            <a:r>
              <a:rPr lang="ja-JP" altLang="en-US" sz="1400" dirty="0">
                <a:solidFill>
                  <a:prstClr val="black"/>
                </a:solidFill>
              </a:rPr>
              <a:t>ただ</a:t>
            </a:r>
            <a:r>
              <a:rPr lang="ja-JP" altLang="ja-JP" sz="1400" dirty="0">
                <a:solidFill>
                  <a:prstClr val="black"/>
                </a:solidFill>
              </a:rPr>
              <a:t>）に違憲たらざるのみならず、非立憲ならざるようにせねばならぬ。</a:t>
            </a:r>
            <a:endParaRPr lang="en-US" altLang="ja-JP" sz="14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ja-JP" altLang="ja-JP" sz="1400" dirty="0">
                <a:solidFill>
                  <a:prstClr val="black"/>
                </a:solidFill>
              </a:rPr>
              <a:t>彼の違憲だ、違憲ではないと</a:t>
            </a:r>
            <a:r>
              <a:rPr lang="ja-JP" altLang="ja-JP" sz="1400" dirty="0" err="1">
                <a:solidFill>
                  <a:prstClr val="black"/>
                </a:solidFill>
              </a:rPr>
              <a:t>いうの</a:t>
            </a:r>
            <a:r>
              <a:rPr lang="ja-JP" altLang="ja-JP" sz="1400" dirty="0">
                <a:solidFill>
                  <a:prstClr val="black"/>
                </a:solidFill>
              </a:rPr>
              <a:t>点のみをもって、攻撃し、弁護するがごときは、低級政治家の態度である。</a:t>
            </a:r>
            <a:endParaRPr lang="ja-JP" altLang="en-US" sz="1400" dirty="0">
              <a:solidFill>
                <a:prstClr val="black"/>
              </a:solidFill>
            </a:endParaRPr>
          </a:p>
          <a:p>
            <a:endParaRPr kumimoji="1" lang="ja-JP" altLang="en-US" sz="1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DD3A3-B7C7-4F7D-B520-E7510092617F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577596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タイトル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16" name="日付プレースホルダー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35A37-280B-4B67-947C-B6F34C9B2271}" type="datetimeFigureOut">
              <a:rPr kumimoji="1" lang="ja-JP" altLang="en-US" smtClean="0"/>
              <a:pPr/>
              <a:t>2016/3/15</a:t>
            </a:fld>
            <a:endParaRPr kumimoji="1"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BF0B36A-79D7-407F-A25F-6D65F9C463D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35A37-280B-4B67-947C-B6F34C9B2271}" type="datetimeFigureOut">
              <a:rPr kumimoji="1" lang="ja-JP" altLang="en-US" smtClean="0"/>
              <a:pPr/>
              <a:t>2016/3/15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0B36A-79D7-407F-A25F-6D65F9C463D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35A37-280B-4B67-947C-B6F34C9B2271}" type="datetimeFigureOut">
              <a:rPr kumimoji="1" lang="ja-JP" altLang="en-US" smtClean="0"/>
              <a:pPr/>
              <a:t>2016/3/15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0B36A-79D7-407F-A25F-6D65F9C463D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27" name="コンテンツ プレースホルダー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5" name="日付プレースホルダー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35A37-280B-4B67-947C-B6F34C9B2271}" type="datetimeFigureOut">
              <a:rPr kumimoji="1" lang="ja-JP" altLang="en-US" smtClean="0"/>
              <a:pPr/>
              <a:t>2016/3/15</a:t>
            </a:fld>
            <a:endParaRPr kumimoji="1" lang="ja-JP" altLang="en-US"/>
          </a:p>
        </p:txBody>
      </p:sp>
      <p:sp>
        <p:nvSpPr>
          <p:cNvPr id="19" name="フッター プレースホルダー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6" name="スライド番号プレースホルダー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BF0B36A-79D7-407F-A25F-6D65F9C463D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19" name="日付プレースホルダー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35A37-280B-4B67-947C-B6F34C9B2271}" type="datetimeFigureOut">
              <a:rPr kumimoji="1" lang="ja-JP" altLang="en-US" smtClean="0"/>
              <a:pPr/>
              <a:t>2016/3/15</a:t>
            </a:fld>
            <a:endParaRPr kumimoji="1" lang="ja-JP" altLang="en-US"/>
          </a:p>
        </p:txBody>
      </p:sp>
      <p:sp>
        <p:nvSpPr>
          <p:cNvPr id="11" name="フッター プレースホルダー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6" name="スライド番号プレースホルダー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0B36A-79D7-407F-A25F-6D65F9C463D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4" name="コンテンツ プレースホルダー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1" name="日付プレースホルダー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35A37-280B-4B67-947C-B6F34C9B2271}" type="datetimeFigureOut">
              <a:rPr kumimoji="1" lang="ja-JP" altLang="en-US" smtClean="0"/>
              <a:pPr/>
              <a:t>2016/3/15</a:t>
            </a:fld>
            <a:endParaRPr kumimoji="1" lang="ja-JP" altLang="en-US"/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1" name="スライド番号プレースホルダー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0B36A-79D7-407F-A25F-6D65F9C463D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タイトル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8" name="コンテンツ プレースホルダー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0" name="日付プレースホルダー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35A37-280B-4B67-947C-B6F34C9B2271}" type="datetimeFigureOut">
              <a:rPr kumimoji="1" lang="ja-JP" altLang="en-US" smtClean="0"/>
              <a:pPr/>
              <a:t>2016/3/15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BF0B36A-79D7-407F-A25F-6D65F9C463D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タイトル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2" name="日付プレースホルダー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35A37-280B-4B67-947C-B6F34C9B2271}" type="datetimeFigureOut">
              <a:rPr kumimoji="1" lang="ja-JP" altLang="en-US" smtClean="0"/>
              <a:pPr/>
              <a:t>2016/3/15</a:t>
            </a:fld>
            <a:endParaRPr kumimoji="1" lang="ja-JP" altLang="en-US"/>
          </a:p>
        </p:txBody>
      </p:sp>
      <p:sp>
        <p:nvSpPr>
          <p:cNvPr id="21" name="フッター プレースホルダー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0B36A-79D7-407F-A25F-6D65F9C463D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35A37-280B-4B67-947C-B6F34C9B2271}" type="datetimeFigureOut">
              <a:rPr kumimoji="1" lang="ja-JP" altLang="en-US" smtClean="0"/>
              <a:pPr/>
              <a:t>2016/3/15</a:t>
            </a:fld>
            <a:endParaRPr kumimoji="1" lang="ja-JP" altLang="en-US"/>
          </a:p>
        </p:txBody>
      </p:sp>
      <p:sp>
        <p:nvSpPr>
          <p:cNvPr id="24" name="フッター プレースホルダー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0B36A-79D7-407F-A25F-6D65F9C463D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タイトル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14" name="コンテンツ プレースホルダー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5" name="日付プレースホルダー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35A37-280B-4B67-947C-B6F34C9B2271}" type="datetimeFigureOut">
              <a:rPr kumimoji="1" lang="ja-JP" altLang="en-US" smtClean="0"/>
              <a:pPr/>
              <a:t>2016/3/15</a:t>
            </a:fld>
            <a:endParaRPr kumimoji="1" lang="ja-JP" altLang="en-US"/>
          </a:p>
        </p:txBody>
      </p:sp>
      <p:sp>
        <p:nvSpPr>
          <p:cNvPr id="29" name="フッター プレースホルダー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0B36A-79D7-407F-A25F-6D65F9C463D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35A37-280B-4B67-947C-B6F34C9B2271}" type="datetimeFigureOut">
              <a:rPr kumimoji="1" lang="ja-JP" altLang="en-US" smtClean="0"/>
              <a:pPr/>
              <a:t>2016/3/15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1" name="スライド番号プレースホルダー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0B36A-79D7-407F-A25F-6D65F9C463D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7" name="タイトル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1" name="日付プレースホルダー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6B35A37-280B-4B67-947C-B6F34C9B2271}" type="datetimeFigureOut">
              <a:rPr kumimoji="1" lang="ja-JP" altLang="en-US" smtClean="0"/>
              <a:pPr/>
              <a:t>2016/3/15</a:t>
            </a:fld>
            <a:endParaRPr kumimoji="1" lang="ja-JP" altLang="en-US"/>
          </a:p>
        </p:txBody>
      </p:sp>
      <p:sp>
        <p:nvSpPr>
          <p:cNvPr id="28" name="フッター プレースホルダー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BF0B36A-79D7-407F-A25F-6D65F9C463D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0" name="タイトル プレースホルダー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線コネクタ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1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1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1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1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uub.jp/pdr/m/c_8.html" TargetMode="External"/><Relationship Id="rId13" Type="http://schemas.openxmlformats.org/officeDocument/2006/relationships/image" Target="../media/image10.png"/><Relationship Id="rId3" Type="http://schemas.openxmlformats.org/officeDocument/2006/relationships/hyperlink" Target="http://uub.jp/pdr/m/c_3.html" TargetMode="External"/><Relationship Id="rId7" Type="http://schemas.openxmlformats.org/officeDocument/2006/relationships/hyperlink" Target="http://uub.jp/pdr/m/c_7.html" TargetMode="External"/><Relationship Id="rId12" Type="http://schemas.openxmlformats.org/officeDocument/2006/relationships/image" Target="../media/image9.png"/><Relationship Id="rId2" Type="http://schemas.openxmlformats.org/officeDocument/2006/relationships/hyperlink" Target="http://uub.jp/pdr/m/c_2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ub.jp/pdr/m/c_6.html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://uub.jp/pdr/m/c_5.html" TargetMode="External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hyperlink" Target="http://uub.jp/pdr/m/c_4.html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2547714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Kyoto: die </a:t>
            </a:r>
            <a:r>
              <a:rPr kumimoji="1" lang="en-US" altLang="ja-JP" dirty="0" err="1" smtClean="0"/>
              <a:t>Stadt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meiner</a:t>
            </a:r>
            <a:r>
              <a:rPr kumimoji="1" lang="en-US" altLang="ja-JP" dirty="0" smtClean="0"/>
              <a:t> </a:t>
            </a:r>
            <a:r>
              <a:rPr kumimoji="1" lang="de-DE" altLang="ja-JP" dirty="0" smtClean="0"/>
              <a:t>Jugendzeit</a:t>
            </a:r>
            <a:br>
              <a:rPr kumimoji="1" lang="de-DE" altLang="ja-JP" dirty="0" smtClean="0"/>
            </a:br>
            <a:r>
              <a:rPr lang="de-DE" altLang="ja-JP" dirty="0" smtClean="0"/>
              <a:t>oder</a:t>
            </a:r>
            <a:br>
              <a:rPr lang="de-DE" altLang="ja-JP" dirty="0" smtClean="0"/>
            </a:br>
            <a:r>
              <a:rPr lang="de-DE" altLang="ja-JP" dirty="0" smtClean="0"/>
              <a:t>die Stadt der Wahrheitssuche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kumimoji="1" lang="de-DE" altLang="ja-JP" dirty="0" smtClean="0"/>
              <a:t>Ryuta Mizuuchi</a:t>
            </a:r>
          </a:p>
          <a:p>
            <a:r>
              <a:rPr lang="de-DE" altLang="ja-JP" dirty="0" smtClean="0"/>
              <a:t>Generalkonsul von Japan</a:t>
            </a:r>
          </a:p>
          <a:p>
            <a:r>
              <a:rPr kumimoji="1" lang="de-DE" altLang="ja-JP" dirty="0" smtClean="0"/>
              <a:t>27. Februar, 2016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107762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Profil</a:t>
            </a:r>
            <a:r>
              <a:rPr kumimoji="1" lang="en-US" altLang="ja-JP" dirty="0" smtClean="0"/>
              <a:t> der Kyoto-</a:t>
            </a:r>
            <a:r>
              <a:rPr kumimoji="1" lang="en-US" altLang="ja-JP" dirty="0" err="1" smtClean="0"/>
              <a:t>Schule</a:t>
            </a:r>
            <a:r>
              <a:rPr kumimoji="1" lang="en-US" altLang="ja-JP" dirty="0" smtClean="0"/>
              <a:t> (II)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Man </a:t>
            </a:r>
            <a:r>
              <a:rPr lang="en-US" altLang="ja-JP" dirty="0" err="1" smtClean="0"/>
              <a:t>geht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seinen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eigenen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Weg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im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Gegensatz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zur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Suche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nach</a:t>
            </a:r>
            <a:r>
              <a:rPr lang="en-US" altLang="ja-JP" dirty="0" smtClean="0"/>
              <a:t> der </a:t>
            </a:r>
            <a:r>
              <a:rPr lang="de-DE" altLang="ja-JP" dirty="0" smtClean="0"/>
              <a:t>Mehrheit der Meinungen (oder dem Populismus).</a:t>
            </a:r>
            <a:endParaRPr lang="en-US" altLang="ja-JP" dirty="0" smtClean="0"/>
          </a:p>
          <a:p>
            <a:endParaRPr kumimoji="1" lang="en-US" altLang="ja-JP" dirty="0"/>
          </a:p>
          <a:p>
            <a:r>
              <a:rPr lang="en-US" altLang="ja-JP" dirty="0" err="1" smtClean="0"/>
              <a:t>Zentrum</a:t>
            </a:r>
            <a:r>
              <a:rPr lang="en-US" altLang="ja-JP" dirty="0" smtClean="0"/>
              <a:t> der </a:t>
            </a:r>
            <a:r>
              <a:rPr lang="en-US" altLang="ja-JP" dirty="0" err="1" smtClean="0"/>
              <a:t>realitischen</a:t>
            </a:r>
            <a:r>
              <a:rPr lang="en-US" altLang="ja-JP" dirty="0" smtClean="0"/>
              <a:t> Jura- und </a:t>
            </a:r>
            <a:r>
              <a:rPr lang="en-US" altLang="ja-JP" dirty="0" err="1" smtClean="0"/>
              <a:t>Politik</a:t>
            </a:r>
            <a:r>
              <a:rPr lang="en-US" altLang="ja-JP" dirty="0" err="1"/>
              <a:t>-</a:t>
            </a:r>
            <a:r>
              <a:rPr lang="en-US" altLang="ja-JP" dirty="0" err="1" smtClean="0"/>
              <a:t>Studieng</a:t>
            </a:r>
            <a:r>
              <a:rPr lang="de-DE" altLang="ja-JP" dirty="0" smtClean="0"/>
              <a:t>änge.</a:t>
            </a:r>
            <a:r>
              <a:rPr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" name="円/楕円 3"/>
          <p:cNvSpPr/>
          <p:nvPr/>
        </p:nvSpPr>
        <p:spPr>
          <a:xfrm>
            <a:off x="1187624" y="1844824"/>
            <a:ext cx="6840760" cy="23545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altLang="ja-JP" sz="3600" dirty="0" smtClean="0"/>
              <a:t>Trotzig aber wahrhaftig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279841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佐々木</a:t>
            </a:r>
            <a:r>
              <a:rPr lang="ja-JP" altLang="en-US" dirty="0" smtClean="0"/>
              <a:t>惣一「立憲非立憲」</a:t>
            </a:r>
            <a:endParaRPr kumimoji="1" lang="ja-JP" altLang="en-US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ja-JP" dirty="0" smtClean="0"/>
              <a:t>Sasaki Soichi</a:t>
            </a:r>
            <a:endParaRPr kumimoji="1" lang="ja-JP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76872"/>
            <a:ext cx="3525960" cy="407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3083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Sasaki </a:t>
            </a:r>
            <a:r>
              <a:rPr kumimoji="1" lang="en-US" altLang="ja-JP" dirty="0" err="1" smtClean="0"/>
              <a:t>Soichi</a:t>
            </a:r>
            <a:r>
              <a:rPr kumimoji="1" lang="en-US" altLang="ja-JP" dirty="0" smtClean="0"/>
              <a:t>: “</a:t>
            </a:r>
            <a:r>
              <a:rPr kumimoji="1" lang="en-US" altLang="ja-JP" dirty="0" err="1" smtClean="0"/>
              <a:t>Konstitutionatil</a:t>
            </a:r>
            <a:r>
              <a:rPr kumimoji="1" lang="de-DE" altLang="ja-JP" dirty="0" smtClean="0"/>
              <a:t>ät</a:t>
            </a:r>
            <a:r>
              <a:rPr kumimoji="1" lang="en-US" altLang="ja-JP" dirty="0" smtClean="0"/>
              <a:t> und </a:t>
            </a:r>
            <a:r>
              <a:rPr lang="en-US" altLang="ja-JP" dirty="0" err="1" smtClean="0"/>
              <a:t>U</a:t>
            </a:r>
            <a:r>
              <a:rPr kumimoji="1" lang="en-US" altLang="ja-JP" dirty="0" err="1" smtClean="0"/>
              <a:t>nkonstitutionalität</a:t>
            </a:r>
            <a:r>
              <a:rPr kumimoji="1" lang="en-US" altLang="ja-JP" dirty="0" smtClean="0"/>
              <a:t>”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de-DE" altLang="ja-JP" dirty="0" smtClean="0"/>
              <a:t>Dass etwas nicht verfassungswidrig ist, bedeutet nicht, dass es konstitutionell ist. Denn </a:t>
            </a:r>
            <a:r>
              <a:rPr kumimoji="1" lang="de-DE" altLang="ja-JP" i="1" u="sng" dirty="0" smtClean="0"/>
              <a:t>Verfassungswidrigkeit</a:t>
            </a:r>
            <a:r>
              <a:rPr kumimoji="1" lang="de-DE" altLang="ja-JP" dirty="0" smtClean="0"/>
              <a:t> bedeutet einfach nur, dass etwas den Verfassungskodex verstoßt.</a:t>
            </a:r>
          </a:p>
          <a:p>
            <a:endParaRPr kumimoji="1" lang="de-DE" altLang="ja-JP" dirty="0" smtClean="0"/>
          </a:p>
          <a:p>
            <a:r>
              <a:rPr lang="de-DE" altLang="ja-JP" dirty="0" smtClean="0"/>
              <a:t>..... doch </a:t>
            </a:r>
            <a:r>
              <a:rPr lang="de-DE" altLang="ja-JP" i="1" u="sng" dirty="0" smtClean="0"/>
              <a:t>Unkonstitutionalität</a:t>
            </a:r>
            <a:r>
              <a:rPr lang="de-DE" altLang="ja-JP" dirty="0" smtClean="0"/>
              <a:t> bedeutet, dass etwas im Gegensatz zum Geist der Konstitution steht.</a:t>
            </a:r>
          </a:p>
          <a:p>
            <a:endParaRPr lang="de-DE" altLang="ja-JP" dirty="0"/>
          </a:p>
          <a:p>
            <a:r>
              <a:rPr lang="de-DE" altLang="ja-JP" dirty="0" smtClean="0"/>
              <a:t>Es kann also ein Fall eintreten, in dem etwas zwar nicht verfassungswidrig ist, aber wohl unkonstitutionell.</a:t>
            </a:r>
            <a:endParaRPr lang="de-DE" altLang="ja-JP" dirty="0"/>
          </a:p>
        </p:txBody>
      </p:sp>
      <p:sp>
        <p:nvSpPr>
          <p:cNvPr id="5" name="円/楕円 4"/>
          <p:cNvSpPr/>
          <p:nvPr/>
        </p:nvSpPr>
        <p:spPr>
          <a:xfrm>
            <a:off x="467544" y="1196752"/>
            <a:ext cx="7992888" cy="50405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de-DE" altLang="ja-JP" sz="2800" dirty="0" smtClean="0"/>
              <a:t>Allgemeine Wahrnehmung</a:t>
            </a:r>
          </a:p>
          <a:p>
            <a:pPr algn="ctr"/>
            <a:r>
              <a:rPr kumimoji="1" lang="de-DE" altLang="ja-JP" sz="4800" dirty="0" smtClean="0"/>
              <a:t>Verfassung </a:t>
            </a:r>
            <a:r>
              <a:rPr kumimoji="1" lang="ja-JP" altLang="en-US" sz="3600" dirty="0" smtClean="0"/>
              <a:t>（憲法）</a:t>
            </a:r>
            <a:endParaRPr kumimoji="1" lang="de-DE" altLang="ja-JP" sz="3600" dirty="0" smtClean="0"/>
          </a:p>
          <a:p>
            <a:pPr algn="ctr"/>
            <a:r>
              <a:rPr lang="en-US" altLang="ja-JP" sz="4800" dirty="0" smtClean="0"/>
              <a:t>=</a:t>
            </a:r>
          </a:p>
          <a:p>
            <a:pPr algn="ctr"/>
            <a:r>
              <a:rPr kumimoji="1" lang="en-US" altLang="ja-JP" sz="4800" dirty="0" err="1" smtClean="0"/>
              <a:t>Verfassungskodex</a:t>
            </a:r>
            <a:endParaRPr kumimoji="1" lang="en-US" altLang="ja-JP" sz="4800" dirty="0" smtClean="0"/>
          </a:p>
          <a:p>
            <a:pPr algn="ctr"/>
            <a:r>
              <a:rPr kumimoji="1" lang="ja-JP" altLang="en-US" sz="3200" dirty="0" smtClean="0"/>
              <a:t>（憲法典）</a:t>
            </a:r>
            <a:endParaRPr kumimoji="1" lang="en-US" altLang="ja-JP" sz="3200" dirty="0" smtClean="0"/>
          </a:p>
          <a:p>
            <a:pPr algn="ctr"/>
            <a:r>
              <a:rPr lang="en-US" altLang="ja-JP" sz="4800" dirty="0" smtClean="0"/>
              <a:t>=</a:t>
            </a:r>
          </a:p>
          <a:p>
            <a:pPr algn="ctr"/>
            <a:r>
              <a:rPr kumimoji="1" lang="en-US" altLang="ja-JP" sz="4800" dirty="0" err="1" smtClean="0"/>
              <a:t>Konstitution</a:t>
            </a:r>
            <a:r>
              <a:rPr kumimoji="1" lang="ja-JP" altLang="en-US" sz="3600" dirty="0" smtClean="0"/>
              <a:t>（憲法）</a:t>
            </a:r>
            <a:endParaRPr kumimoji="1" lang="ja-JP" altLang="en-US" sz="3600" dirty="0"/>
          </a:p>
        </p:txBody>
      </p:sp>
      <p:sp>
        <p:nvSpPr>
          <p:cNvPr id="6" name="不等号 5"/>
          <p:cNvSpPr/>
          <p:nvPr/>
        </p:nvSpPr>
        <p:spPr>
          <a:xfrm>
            <a:off x="4151024" y="4775812"/>
            <a:ext cx="612068" cy="457200"/>
          </a:xfrm>
          <a:prstGeom prst="mathNotEqua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032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de-DE" altLang="ja-JP" dirty="0" smtClean="0"/>
              <a:t>Verfassungslehre der Kyoto-Schule (I)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de-DE" altLang="ja-JP" dirty="0" smtClean="0"/>
              <a:t>An der Kyoto Universität wurde </a:t>
            </a:r>
            <a:r>
              <a:rPr kumimoji="1" lang="de-DE" altLang="ja-JP" b="1" dirty="0" smtClean="0"/>
              <a:t>niemals</a:t>
            </a:r>
            <a:r>
              <a:rPr kumimoji="1" lang="de-DE" altLang="ja-JP" dirty="0" smtClean="0"/>
              <a:t> das </a:t>
            </a:r>
            <a:r>
              <a:rPr kumimoji="1" lang="de-DE" altLang="ja-JP" i="1" u="sng" dirty="0" smtClean="0"/>
              <a:t>Recht eines Staates für Selbstverteidigung</a:t>
            </a:r>
            <a:r>
              <a:rPr kumimoji="1" lang="de-DE" altLang="ja-JP" dirty="0" smtClean="0"/>
              <a:t>, ob individuell oder kollektiv, </a:t>
            </a:r>
            <a:r>
              <a:rPr kumimoji="1" lang="de-DE" altLang="ja-JP" b="1" dirty="0" smtClean="0"/>
              <a:t>in Frage gestellt</a:t>
            </a:r>
            <a:r>
              <a:rPr kumimoji="1" lang="de-DE" altLang="ja-JP" dirty="0" smtClean="0"/>
              <a:t>.</a:t>
            </a:r>
          </a:p>
          <a:p>
            <a:endParaRPr lang="de-DE" altLang="ja-JP" dirty="0"/>
          </a:p>
          <a:p>
            <a:r>
              <a:rPr lang="de-DE" altLang="ja-JP" dirty="0" smtClean="0"/>
              <a:t>Streitkräfte </a:t>
            </a:r>
            <a:r>
              <a:rPr lang="de-DE" altLang="ja-JP" dirty="0"/>
              <a:t>werden nicht unterhalten, </a:t>
            </a:r>
            <a:r>
              <a:rPr lang="de-DE" altLang="ja-JP" b="1" dirty="0"/>
              <a:t>um die o.a. Gegebenheiten zu bewahrheiten. </a:t>
            </a:r>
          </a:p>
          <a:p>
            <a:endParaRPr kumimoji="1" lang="de-DE" altLang="ja-JP" dirty="0" smtClean="0"/>
          </a:p>
          <a:p>
            <a:endParaRPr kumimoji="1" lang="de-DE" altLang="ja-JP" dirty="0" smtClean="0"/>
          </a:p>
          <a:p>
            <a:endParaRPr lang="de-DE" altLang="ja-JP" dirty="0"/>
          </a:p>
          <a:p>
            <a:endParaRPr lang="de-DE" altLang="ja-JP" dirty="0"/>
          </a:p>
          <a:p>
            <a:endParaRPr kumimoji="1" lang="ja-JP" altLang="en-US" dirty="0"/>
          </a:p>
        </p:txBody>
      </p:sp>
      <p:sp>
        <p:nvSpPr>
          <p:cNvPr id="5" name="円/楕円 4"/>
          <p:cNvSpPr/>
          <p:nvPr/>
        </p:nvSpPr>
        <p:spPr>
          <a:xfrm>
            <a:off x="1475656" y="2420888"/>
            <a:ext cx="6170984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altLang="ja-JP" sz="2800" i="1" u="sng" dirty="0"/>
              <a:t>Streitkräfte lediglich zum Zweck der Selbstverteidigung sind natürlich erlaubt</a:t>
            </a:r>
            <a:r>
              <a:rPr lang="de-DE" altLang="ja-JP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85067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高坂正堯「現実主義者の平和</a:t>
            </a:r>
            <a:r>
              <a:rPr lang="ja-JP" altLang="en-US" dirty="0"/>
              <a:t>論</a:t>
            </a:r>
            <a:r>
              <a:rPr lang="ja-JP" altLang="en-US" dirty="0" smtClean="0"/>
              <a:t>」</a:t>
            </a:r>
            <a:endParaRPr kumimoji="1" lang="ja-JP" altLang="en-US" dirty="0"/>
          </a:p>
        </p:txBody>
      </p:sp>
      <p:pic>
        <p:nvPicPr>
          <p:cNvPr id="614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3232426" cy="33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5016"/>
            <a:ext cx="2989212" cy="3645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972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 smtClean="0"/>
              <a:t>Kosaka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Masataka</a:t>
            </a:r>
            <a:r>
              <a:rPr kumimoji="1" lang="en-US" altLang="ja-JP" dirty="0" smtClean="0"/>
              <a:t>: “</a:t>
            </a:r>
            <a:r>
              <a:rPr kumimoji="1" lang="en-US" altLang="ja-JP" dirty="0" err="1" smtClean="0"/>
              <a:t>Frieden</a:t>
            </a:r>
            <a:r>
              <a:rPr kumimoji="1" lang="en-US" altLang="ja-JP" smtClean="0"/>
              <a:t> </a:t>
            </a:r>
            <a:r>
              <a:rPr kumimoji="1" lang="en-US" altLang="ja-JP" dirty="0" err="1" smtClean="0"/>
              <a:t>eines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Realdenkers</a:t>
            </a:r>
            <a:r>
              <a:rPr kumimoji="1" lang="en-US" altLang="ja-JP" dirty="0" smtClean="0"/>
              <a:t>”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4319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P</a:t>
            </a:r>
            <a:r>
              <a:rPr kumimoji="1" lang="de-DE" altLang="ja-JP" dirty="0" smtClean="0"/>
              <a:t>lädierte in den 60er &amp; 70er Jahren (= zur Zeit der Studenten – anti–US Demonstrationen) für die Allianz mit den USA als tragende Säule der japanischen Außen- und Sicherheitspolitik.</a:t>
            </a:r>
          </a:p>
          <a:p>
            <a:endParaRPr lang="de-DE" altLang="ja-JP" dirty="0"/>
          </a:p>
          <a:p>
            <a:r>
              <a:rPr lang="de-DE" altLang="ja-JP" dirty="0" smtClean="0"/>
              <a:t>Gleichgewicht unter Mächten bewährt in zerbrechlichen Umständen den </a:t>
            </a:r>
            <a:r>
              <a:rPr lang="de-DE" altLang="ja-JP" dirty="0"/>
              <a:t>Frieden</a:t>
            </a:r>
            <a:r>
              <a:rPr lang="de-DE" altLang="ja-JP" dirty="0" smtClean="0"/>
              <a:t>. </a:t>
            </a:r>
          </a:p>
          <a:p>
            <a:endParaRPr lang="de-DE" altLang="ja-JP" dirty="0"/>
          </a:p>
          <a:p>
            <a:r>
              <a:rPr lang="de-DE" altLang="ja-JP" dirty="0" smtClean="0"/>
              <a:t>Abschreckungskapazität ist absolut notwendig.</a:t>
            </a:r>
          </a:p>
          <a:p>
            <a:endParaRPr lang="de-DE" altLang="ja-JP" dirty="0"/>
          </a:p>
          <a:p>
            <a:endParaRPr lang="de-DE" altLang="ja-JP" dirty="0" smtClean="0"/>
          </a:p>
          <a:p>
            <a:endParaRPr kumimoji="1" lang="de-DE" altLang="ja-JP" dirty="0"/>
          </a:p>
          <a:p>
            <a:endParaRPr kumimoji="1" lang="ja-JP" altLang="en-US" dirty="0"/>
          </a:p>
        </p:txBody>
      </p:sp>
      <p:sp>
        <p:nvSpPr>
          <p:cNvPr id="5" name="雲 4"/>
          <p:cNvSpPr/>
          <p:nvPr/>
        </p:nvSpPr>
        <p:spPr>
          <a:xfrm>
            <a:off x="718259" y="1751812"/>
            <a:ext cx="6984776" cy="223224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altLang="ja-JP" sz="3600" dirty="0" smtClean="0"/>
              <a:t>Hätte</a:t>
            </a:r>
            <a:r>
              <a:rPr kumimoji="1" lang="de-DE" altLang="ja-JP" sz="3600" dirty="0" smtClean="0"/>
              <a:t> man sich nach der Lehre der Kyoto-Schule gerichtet.....</a:t>
            </a:r>
            <a:endParaRPr kumimoji="1" lang="ja-JP" altLang="en-US" sz="3600" dirty="0"/>
          </a:p>
        </p:txBody>
      </p:sp>
      <p:sp>
        <p:nvSpPr>
          <p:cNvPr id="6" name="雲 5"/>
          <p:cNvSpPr/>
          <p:nvPr/>
        </p:nvSpPr>
        <p:spPr>
          <a:xfrm>
            <a:off x="1115616" y="4769768"/>
            <a:ext cx="6552728" cy="163448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de-DE" altLang="ja-JP" sz="3200" dirty="0" smtClean="0"/>
              <a:t>Doch sie liebt es, die Minderheit zu bleiben</a:t>
            </a:r>
            <a:endParaRPr kumimoji="1" lang="ja-JP" alt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1" y="1810772"/>
            <a:ext cx="8669337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8068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de-DE" altLang="ja-JP" dirty="0" smtClean="0"/>
              <a:t>Geheimtipp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err="1" smtClean="0"/>
              <a:t>Entsuji</a:t>
            </a:r>
            <a:r>
              <a:rPr lang="ja-JP" altLang="en-US" dirty="0" smtClean="0"/>
              <a:t>（圓通寺）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en-US" altLang="ja-JP" dirty="0" err="1" smtClean="0"/>
              <a:t>Tanukidani</a:t>
            </a:r>
            <a:r>
              <a:rPr lang="ja-JP" altLang="en-US" dirty="0" smtClean="0"/>
              <a:t>（狸谷）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en-US" altLang="ja-JP" dirty="0" err="1" smtClean="0"/>
              <a:t>Wanderweg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Arashiyama</a:t>
            </a:r>
            <a:r>
              <a:rPr lang="en-US" altLang="ja-JP" dirty="0" smtClean="0"/>
              <a:t> – </a:t>
            </a:r>
            <a:r>
              <a:rPr lang="en-US" altLang="ja-JP" dirty="0" err="1" smtClean="0"/>
              <a:t>Kiyotaki</a:t>
            </a:r>
            <a:r>
              <a:rPr lang="en-US" altLang="ja-JP" dirty="0" smtClean="0"/>
              <a:t> - Takao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     </a:t>
            </a:r>
            <a:r>
              <a:rPr lang="ja-JP" altLang="en-US" dirty="0" smtClean="0"/>
              <a:t>（嵐山～清滝～高尾トレッキング）</a:t>
            </a:r>
            <a:endParaRPr lang="ja-JP" altLang="en-US" dirty="0"/>
          </a:p>
          <a:p>
            <a:endParaRPr lang="ja-JP" altLang="en-US" dirty="0"/>
          </a:p>
          <a:p>
            <a:endParaRPr lang="ja-JP" altLang="en-US" dirty="0"/>
          </a:p>
          <a:p>
            <a:endParaRPr lang="ja-JP" altLang="en-US" dirty="0"/>
          </a:p>
          <a:p>
            <a:endParaRPr lang="ja-JP" altLang="en-US" dirty="0"/>
          </a:p>
          <a:p>
            <a:endParaRPr lang="ja-JP" altLang="en-US" dirty="0"/>
          </a:p>
          <a:p>
            <a:endParaRPr lang="ja-JP" altLang="en-US" dirty="0"/>
          </a:p>
          <a:p>
            <a:endParaRPr lang="ja-JP" altLang="en-US" dirty="0"/>
          </a:p>
          <a:p>
            <a:endParaRPr lang="ja-JP" altLang="en-US" dirty="0"/>
          </a:p>
          <a:p>
            <a:endParaRPr lang="ja-JP" altLang="en-US" dirty="0"/>
          </a:p>
          <a:p>
            <a:endParaRPr lang="ja-JP" altLang="en-US" dirty="0"/>
          </a:p>
          <a:p>
            <a:endParaRPr lang="ja-JP" altLang="en-US" dirty="0"/>
          </a:p>
          <a:p>
            <a:endParaRPr lang="ja-JP" altLang="en-US" dirty="0"/>
          </a:p>
          <a:p>
            <a:endParaRPr lang="ja-JP" altLang="en-US" dirty="0"/>
          </a:p>
          <a:p>
            <a:endParaRPr lang="ja-JP" altLang="en-US" dirty="0"/>
          </a:p>
          <a:p>
            <a:endParaRPr lang="ja-JP" altLang="en-US" dirty="0"/>
          </a:p>
          <a:p>
            <a:endParaRPr lang="ja-JP" altLang="en-US" dirty="0"/>
          </a:p>
          <a:p>
            <a:endParaRPr lang="ja-JP" altLang="en-US" dirty="0"/>
          </a:p>
          <a:p>
            <a:endParaRPr lang="ja-JP" altLang="en-US" dirty="0"/>
          </a:p>
          <a:p>
            <a:endParaRPr lang="ja-JP" altLang="en-US" dirty="0"/>
          </a:p>
          <a:p>
            <a:endParaRPr lang="ja-JP" altLang="en-US" dirty="0"/>
          </a:p>
          <a:p>
            <a:endParaRPr lang="ja-JP" altLang="en-US" dirty="0"/>
          </a:p>
          <a:p>
            <a:endParaRPr lang="ja-JP" altLang="en-US" dirty="0"/>
          </a:p>
          <a:p>
            <a:endParaRPr lang="ja-JP" altLang="en-US" dirty="0"/>
          </a:p>
          <a:p>
            <a:endParaRPr lang="ja-JP" altLang="en-US" dirty="0"/>
          </a:p>
          <a:p>
            <a:endParaRPr lang="ja-JP" altLang="en-US" dirty="0"/>
          </a:p>
          <a:p>
            <a:endParaRPr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194482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e-DE" altLang="ja-JP" dirty="0" smtClean="0"/>
              <a:t>Entsuji (Rakuhoku)</a:t>
            </a:r>
            <a:endParaRPr kumimoji="1" lang="ja-JP" altLang="en-US" dirty="0"/>
          </a:p>
        </p:txBody>
      </p:sp>
      <p:pic>
        <p:nvPicPr>
          <p:cNvPr id="8" name="コンテンツ プレースホルダー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606" y="3145690"/>
            <a:ext cx="4114800" cy="3086100"/>
          </a:xfrm>
        </p:spPr>
      </p:pic>
      <p:pic>
        <p:nvPicPr>
          <p:cNvPr id="8200" name="Picture 8" descr="C:\Users\Ryuta\Pictures\th[7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4237062" cy="31777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4191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Tanukidani</a:t>
            </a:r>
            <a:r>
              <a:rPr kumimoji="1" lang="en-US" altLang="ja-JP" dirty="0" smtClean="0"/>
              <a:t> (Higashiyama)</a:t>
            </a:r>
            <a:endParaRPr kumimoji="1" lang="ja-JP" altLang="en-US" dirty="0"/>
          </a:p>
        </p:txBody>
      </p:sp>
      <p:pic>
        <p:nvPicPr>
          <p:cNvPr id="9218" name="Picture 2" descr="C:\Users\Ryuta\Pictures\thOIDFF0G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20889"/>
            <a:ext cx="5716716" cy="37920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4463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 smtClean="0"/>
              <a:t>Wanderweg</a:t>
            </a:r>
            <a:r>
              <a:rPr kumimoji="1" lang="en-US" altLang="ja-JP" dirty="0" smtClean="0"/>
              <a:t> von </a:t>
            </a:r>
            <a:r>
              <a:rPr kumimoji="1" lang="en-US" altLang="ja-JP" dirty="0" err="1" smtClean="0"/>
              <a:t>Arashiyama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bis</a:t>
            </a:r>
            <a:r>
              <a:rPr kumimoji="1" lang="en-US" altLang="ja-JP" dirty="0" smtClean="0"/>
              <a:t> Takao</a:t>
            </a:r>
            <a:endParaRPr kumimoji="1" lang="ja-JP" altLang="en-US" dirty="0"/>
          </a:p>
        </p:txBody>
      </p:sp>
      <p:pic>
        <p:nvPicPr>
          <p:cNvPr id="10242" name="Picture 2" descr="C:\Users\Ryuta\Pictures\DSC02244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20888"/>
            <a:ext cx="3480434" cy="23112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Ryuta\Pictures\DSC0221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3089013" cy="20512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Ryuta\Pictures\DSC0240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4293096"/>
            <a:ext cx="3276000" cy="21754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0162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Inhaltsverzeichnis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kumimoji="1" lang="de-DE" altLang="ja-JP" dirty="0" smtClean="0"/>
              <a:t>Einführung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en-US" altLang="ja-JP" dirty="0" smtClean="0"/>
              <a:t>Quiz: Kyoto’s </a:t>
            </a:r>
            <a:r>
              <a:rPr kumimoji="1" lang="en-US" altLang="ja-JP" dirty="0" err="1" smtClean="0"/>
              <a:t>Wirtschaftsstruktur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en-US" altLang="ja-JP" dirty="0" err="1" smtClean="0"/>
              <a:t>Vergleich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mit</a:t>
            </a:r>
            <a:r>
              <a:rPr kumimoji="1" lang="en-US" altLang="ja-JP" dirty="0" smtClean="0"/>
              <a:t> Tokyo und Osaka</a:t>
            </a:r>
          </a:p>
          <a:p>
            <a:endParaRPr lang="en-US" altLang="ja-JP" dirty="0"/>
          </a:p>
          <a:p>
            <a:r>
              <a:rPr kumimoji="1" lang="en-US" altLang="ja-JP" dirty="0" err="1" smtClean="0"/>
              <a:t>Charakteristika</a:t>
            </a:r>
            <a:r>
              <a:rPr kumimoji="1" lang="en-US" altLang="ja-JP" dirty="0" smtClean="0"/>
              <a:t> der Kyoto-</a:t>
            </a:r>
            <a:r>
              <a:rPr kumimoji="1" lang="en-US" altLang="ja-JP" dirty="0" err="1" smtClean="0"/>
              <a:t>Schule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en-US" altLang="ja-JP" dirty="0" err="1" smtClean="0"/>
              <a:t>Geheimtipp</a:t>
            </a:r>
            <a:endParaRPr kumimoji="1" lang="en-US" altLang="ja-JP" dirty="0" smtClean="0"/>
          </a:p>
          <a:p>
            <a:endParaRPr lang="de-DE" altLang="ja-JP" dirty="0"/>
          </a:p>
          <a:p>
            <a:r>
              <a:rPr kumimoji="1" lang="de-DE" altLang="ja-JP" dirty="0" smtClean="0"/>
              <a:t>Abschluss</a:t>
            </a:r>
            <a:endParaRPr kumimoji="1" lang="en-US" altLang="ja-JP" dirty="0" smtClean="0"/>
          </a:p>
          <a:p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10926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e-DE" altLang="ja-JP" dirty="0" smtClean="0"/>
              <a:t>SO, wie ich in Kyoto war....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30353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08691"/>
            <a:ext cx="30416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365104"/>
            <a:ext cx="3992563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コンテンツ プレースホル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21590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ja-JP" dirty="0" smtClean="0"/>
              <a:t>Quiz: Kyoto‘s Wirtschaftsstruktur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ja-JP" dirty="0" smtClean="0"/>
              <a:t>„In keiner anderen Präfektur in Japan gibt es so viele Tempel wie in der Präfektur Kyoto.“ –  richtig oder falsch?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140968"/>
            <a:ext cx="5984726" cy="235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3603923" y="5733256"/>
            <a:ext cx="3312368" cy="4320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/>
              <a:t>Tenryuji-Tempel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Arashiyama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175531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Zahl</a:t>
            </a:r>
            <a:r>
              <a:rPr kumimoji="1" lang="en-US" altLang="ja-JP" dirty="0" smtClean="0"/>
              <a:t> der </a:t>
            </a:r>
            <a:r>
              <a:rPr kumimoji="1" lang="en-US" altLang="ja-JP" dirty="0" err="1" smtClean="0"/>
              <a:t>Tempel</a:t>
            </a:r>
            <a:r>
              <a:rPr kumimoji="1" lang="en-US" altLang="ja-JP" dirty="0" smtClean="0"/>
              <a:t> in Japan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63799404"/>
              </p:ext>
            </p:extLst>
          </p:nvPr>
        </p:nvGraphicFramePr>
        <p:xfrm>
          <a:off x="457200" y="2445860"/>
          <a:ext cx="8229600" cy="3719442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479928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Ranking</a:t>
                      </a:r>
                      <a:endParaRPr lang="ja-JP" alt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altLang="ja-JP" dirty="0" smtClean="0"/>
                        <a:t>Präfektur</a:t>
                      </a:r>
                      <a:endParaRPr lang="ja-JP" alt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altLang="ja-JP" dirty="0" smtClean="0"/>
                        <a:t>Zahl</a:t>
                      </a:r>
                      <a:r>
                        <a:rPr lang="de-DE" altLang="ja-JP" baseline="0" dirty="0" smtClean="0"/>
                        <a:t> der Tempel</a:t>
                      </a:r>
                      <a:endParaRPr lang="ja-JP" alt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83987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dirty="0"/>
                        <a:t>　</a:t>
                      </a:r>
                      <a:r>
                        <a:rPr lang="de-DE" altLang="ja-JP" dirty="0" smtClean="0"/>
                        <a:t>Gesamtzahl</a:t>
                      </a:r>
                      <a:r>
                        <a:rPr lang="ja-JP" altLang="en-US" dirty="0"/>
                        <a:t>　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altLang="ja-JP" dirty="0" smtClean="0"/>
                        <a:t>Pro 100,000 Menschen</a:t>
                      </a:r>
                      <a:endParaRPr lang="ja-JP" alt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9928"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/>
                        <a:t>Aichi</a:t>
                      </a:r>
                      <a:endParaRPr lang="ja-JP" altLang="en-US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/>
                        <a:t>4,649</a:t>
                      </a:r>
                      <a:endParaRPr lang="ja-JP" altLang="en-US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/>
                        <a:t>62.67</a:t>
                      </a:r>
                      <a:endParaRPr lang="ja-JP" altLang="en-US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9928">
                <a:tc>
                  <a:txBody>
                    <a:bodyPr/>
                    <a:lstStyle/>
                    <a:p>
                      <a:pPr algn="ctr"/>
                      <a:r>
                        <a:rPr lang="en-US" altLang="ja-JP"/>
                        <a:t>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/>
                        <a:t>Osaka</a:t>
                      </a:r>
                      <a:endParaRPr lang="ja-JP" altLang="en-US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/>
                        <a:t>3,392</a:t>
                      </a:r>
                      <a:endParaRPr lang="ja-JP" altLang="en-US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/>
                        <a:t>38.54</a:t>
                      </a:r>
                      <a:endParaRPr lang="ja-JP" altLang="en-US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9928">
                <a:tc>
                  <a:txBody>
                    <a:bodyPr/>
                    <a:lstStyle/>
                    <a:p>
                      <a:pPr algn="ctr"/>
                      <a:r>
                        <a:rPr lang="en-US" altLang="ja-JP"/>
                        <a:t>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/>
                        <a:t>Hyogo</a:t>
                      </a:r>
                      <a:endParaRPr lang="ja-JP" altLang="en-US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/>
                        <a:t>3,280</a:t>
                      </a:r>
                      <a:endParaRPr lang="ja-JP" altLang="en-US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/>
                        <a:t>58.75</a:t>
                      </a:r>
                      <a:endParaRPr lang="ja-JP" altLang="en-US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9928">
                <a:tc>
                  <a:txBody>
                    <a:bodyPr/>
                    <a:lstStyle/>
                    <a:p>
                      <a:pPr algn="ctr"/>
                      <a:r>
                        <a:rPr lang="en-US" altLang="ja-JP"/>
                        <a:t>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/>
                        <a:t>Shiga</a:t>
                      </a:r>
                      <a:endParaRPr lang="ja-JP" altLang="en-US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/>
                        <a:t>3,217</a:t>
                      </a:r>
                      <a:endParaRPr lang="ja-JP" altLang="en-US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/>
                        <a:t>228.97</a:t>
                      </a:r>
                      <a:endParaRPr lang="ja-JP" altLang="en-US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9928"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/>
                        <a:t>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/>
                        <a:t>Kyoto</a:t>
                      </a:r>
                      <a:endParaRPr lang="ja-JP" altLang="en-US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/>
                        <a:t>3,074</a:t>
                      </a:r>
                      <a:endParaRPr lang="ja-JP" altLang="en-US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/>
                        <a:t>117.24</a:t>
                      </a:r>
                      <a:endParaRPr lang="ja-JP" altLang="en-US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627784" y="1490088"/>
            <a:ext cx="1902723" cy="629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4436" rIns="133308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2000" b="1" i="0" u="sng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□</a:t>
            </a:r>
            <a:r>
              <a:rPr kumimoji="1" lang="ja-JP" altLang="ja-JP" sz="2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 </a:t>
            </a:r>
            <a:r>
              <a:rPr kumimoji="1" lang="en-US" altLang="ja-JP" sz="2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Stand:</a:t>
            </a:r>
            <a:r>
              <a:rPr kumimoji="1" lang="en-US" altLang="ja-JP" sz="2000" b="1" i="0" u="none" strike="noStrike" cap="none" normalizeH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 2009</a:t>
            </a:r>
            <a:endParaRPr kumimoji="1" lang="ja-JP" altLang="ja-JP" sz="2000" b="1" i="0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3" name="爆発 1 2"/>
          <p:cNvSpPr/>
          <p:nvPr/>
        </p:nvSpPr>
        <p:spPr>
          <a:xfrm>
            <a:off x="2267744" y="2996952"/>
            <a:ext cx="4320480" cy="1080120"/>
          </a:xfrm>
          <a:prstGeom prst="irregularSeal1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 err="1" smtClean="0"/>
              <a:t>Falsch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="" xmlns:p14="http://schemas.microsoft.com/office/powerpoint/2010/main" val="396346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e-DE" altLang="ja-JP" dirty="0" smtClean="0"/>
              <a:t>Tempel vs. KOMBINI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de-DE" altLang="ja-JP" dirty="0" smtClean="0"/>
              <a:t>„In Kyoto gibt es mehr als dreimal soviele Tempel als Convinience Stores.“ – richtig oder falsch?</a:t>
            </a:r>
            <a:endParaRPr kumimoji="1"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06725"/>
            <a:ext cx="3031916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429000"/>
            <a:ext cx="28575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795370" y="5733256"/>
            <a:ext cx="3528392" cy="4320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de-DE" altLang="ja-JP" dirty="0" smtClean="0"/>
              <a:t>Nanzenji-Tempel, Higashiyama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182881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Zahl</a:t>
            </a:r>
            <a:r>
              <a:rPr lang="en-US" altLang="ja-JP" dirty="0" smtClean="0"/>
              <a:t> der KOMBINI </a:t>
            </a:r>
            <a:r>
              <a:rPr lang="en-US" altLang="ja-JP" sz="2000" dirty="0" smtClean="0"/>
              <a:t>(Stand: </a:t>
            </a:r>
            <a:r>
              <a:rPr lang="en-US" altLang="ja-JP" sz="2000" dirty="0" err="1" smtClean="0"/>
              <a:t>März</a:t>
            </a:r>
            <a:r>
              <a:rPr lang="en-US" altLang="ja-JP" sz="2000" dirty="0" smtClean="0"/>
              <a:t> 2015)</a:t>
            </a:r>
            <a:endParaRPr kumimoji="1" lang="ja-JP" altLang="en-US" sz="2000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77652639"/>
              </p:ext>
            </p:extLst>
          </p:nvPr>
        </p:nvGraphicFramePr>
        <p:xfrm>
          <a:off x="467544" y="1268760"/>
          <a:ext cx="8352926" cy="4734156"/>
        </p:xfrm>
        <a:graphic>
          <a:graphicData uri="http://schemas.openxmlformats.org/drawingml/2006/table">
            <a:tbl>
              <a:tblPr/>
              <a:tblGrid>
                <a:gridCol w="222744"/>
                <a:gridCol w="929384"/>
                <a:gridCol w="811149"/>
                <a:gridCol w="1034554"/>
                <a:gridCol w="1034554"/>
                <a:gridCol w="954973"/>
                <a:gridCol w="875393"/>
                <a:gridCol w="954973"/>
                <a:gridCol w="671108"/>
                <a:gridCol w="864094"/>
              </a:tblGrid>
              <a:tr h="185636">
                <a:tc gridSpan="8">
                  <a:txBody>
                    <a:bodyPr/>
                    <a:lstStyle/>
                    <a:p>
                      <a:r>
                        <a:rPr lang="en-US" altLang="zh-CN" sz="1000" dirty="0"/>
                        <a:t>2015</a:t>
                      </a:r>
                      <a:r>
                        <a:rPr lang="zh-CN" altLang="en-US" sz="1000" dirty="0"/>
                        <a:t>年</a:t>
                      </a:r>
                      <a:r>
                        <a:rPr lang="en-US" altLang="zh-CN" sz="1000" dirty="0"/>
                        <a:t>3</a:t>
                      </a:r>
                      <a:r>
                        <a:rPr lang="zh-CN" altLang="en-US" sz="1000" dirty="0"/>
                        <a:t>月末店舗数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0"/>
                    </a:p>
                  </a:txBody>
                  <a:tcPr marL="14696" marR="14696" marT="7348" marB="7348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/>
                    </a:p>
                  </a:txBody>
                  <a:tcPr marL="14696" marR="14696" marT="7348" marB="7348"/>
                </a:tc>
              </a:tr>
              <a:tr h="454345"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000" dirty="0" smtClean="0">
                          <a:hlinkClick r:id="rId2"/>
                        </a:rPr>
                        <a:t>セブン</a:t>
                      </a:r>
                      <a:br>
                        <a:rPr lang="ja-JP" altLang="en-US" sz="1000" dirty="0" smtClean="0">
                          <a:hlinkClick r:id="rId2"/>
                        </a:rPr>
                      </a:br>
                      <a:r>
                        <a:rPr lang="ja-JP" altLang="en-US" sz="1000" dirty="0" smtClean="0">
                          <a:hlinkClick r:id="rId2"/>
                        </a:rPr>
                        <a:t>イレブン</a:t>
                      </a:r>
                      <a:endParaRPr lang="ja-JP" altLang="en-US" sz="1000" dirty="0"/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000" dirty="0">
                          <a:hlinkClick r:id="rId3"/>
                        </a:rPr>
                        <a:t>ローソン</a:t>
                      </a:r>
                      <a:endParaRPr lang="ja-JP" altLang="en-US" sz="1000" dirty="0"/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000" dirty="0">
                          <a:hlinkClick r:id="rId4"/>
                        </a:rPr>
                        <a:t>ファミリー</a:t>
                      </a:r>
                      <a:br>
                        <a:rPr lang="ja-JP" altLang="en-US" sz="1000" dirty="0">
                          <a:hlinkClick r:id="rId4"/>
                        </a:rPr>
                      </a:br>
                      <a:r>
                        <a:rPr lang="ja-JP" altLang="en-US" sz="1000" dirty="0">
                          <a:hlinkClick r:id="rId4"/>
                        </a:rPr>
                        <a:t>マート</a:t>
                      </a:r>
                      <a:endParaRPr lang="ja-JP" altLang="en-US" sz="1000" dirty="0"/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000" dirty="0">
                          <a:hlinkClick r:id="rId5"/>
                        </a:rPr>
                        <a:t>サークル</a:t>
                      </a:r>
                      <a:r>
                        <a:rPr lang="fr-FR" sz="1000" dirty="0">
                          <a:hlinkClick r:id="rId5"/>
                        </a:rPr>
                        <a:t>K</a:t>
                      </a:r>
                      <a:endParaRPr lang="fr-FR" sz="1000" dirty="0"/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000" dirty="0">
                          <a:hlinkClick r:id="rId6"/>
                        </a:rPr>
                        <a:t>サンクス</a:t>
                      </a:r>
                      <a:endParaRPr lang="ja-JP" altLang="en-US" sz="1000" dirty="0"/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altLang="en-US" sz="1000" dirty="0">
                          <a:hlinkClick r:id="rId7"/>
                        </a:rPr>
                        <a:t>ミニストップ</a:t>
                      </a:r>
                      <a:endParaRPr lang="ja-JP" altLang="en-US" sz="1000" dirty="0"/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000" dirty="0">
                          <a:hlinkClick r:id="rId8"/>
                        </a:rPr>
                        <a:t>デイリ－</a:t>
                      </a:r>
                      <a:br>
                        <a:rPr lang="ja-JP" altLang="en-US" sz="1000" dirty="0">
                          <a:hlinkClick r:id="rId8"/>
                        </a:rPr>
                      </a:br>
                      <a:r>
                        <a:rPr lang="ja-JP" altLang="en-US" sz="1000" dirty="0">
                          <a:hlinkClick r:id="rId8"/>
                        </a:rPr>
                        <a:t>ヤマザキ</a:t>
                      </a:r>
                      <a:endParaRPr lang="ja-JP" altLang="en-US" sz="1000" dirty="0"/>
                    </a:p>
                  </a:txBody>
                  <a:tcPr marL="14696" marR="14696" marT="7348" marB="7348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600" dirty="0" err="1" smtClean="0"/>
                        <a:t>Gesamt</a:t>
                      </a:r>
                      <a:r>
                        <a:rPr lang="en-US" altLang="ja-JP" sz="1600" baseline="0" dirty="0" smtClean="0"/>
                        <a:t> 7</a:t>
                      </a:r>
                      <a:endParaRPr lang="ja-JP" altLang="en-US" sz="1600" dirty="0"/>
                    </a:p>
                  </a:txBody>
                  <a:tcPr marL="14696" marR="14696" marT="7348" marB="7348" anchor="ctr"/>
                </a:tc>
              </a:tr>
              <a:tr h="318174">
                <a:tc>
                  <a:txBody>
                    <a:bodyPr/>
                    <a:lstStyle/>
                    <a:p>
                      <a:r>
                        <a:rPr lang="en-US" altLang="ja-JP" sz="1000"/>
                        <a:t>1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altLang="ja-JP" sz="1400" b="1" dirty="0" smtClean="0"/>
                        <a:t>Tokyo</a:t>
                      </a:r>
                      <a:endParaRPr lang="ja-JP" altLang="en-US" sz="1400" b="1" dirty="0"/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 dirty="0"/>
                        <a:t>2,295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/>
                        <a:t>1,531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/>
                        <a:t>1,958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ja-JP" sz="1200" dirty="0"/>
                        <a:t>63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/>
                        <a:t>568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/>
                        <a:t>284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/>
                        <a:t>148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/>
                        <a:t>6,847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</a:tr>
              <a:tr h="318174">
                <a:tc>
                  <a:txBody>
                    <a:bodyPr/>
                    <a:lstStyle/>
                    <a:p>
                      <a:r>
                        <a:rPr lang="en-US" altLang="ja-JP" sz="1000"/>
                        <a:t>2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altLang="ja-JP" sz="1400" b="1" dirty="0" smtClean="0"/>
                        <a:t>Osaka</a:t>
                      </a:r>
                      <a:endParaRPr lang="ja-JP" altLang="en-US" sz="1400" b="1" dirty="0"/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 dirty="0"/>
                        <a:t>903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/>
                        <a:t>1,024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/>
                        <a:t>1,085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ja-JP" sz="1200" dirty="0"/>
                        <a:t>185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 dirty="0"/>
                        <a:t>217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/>
                        <a:t>78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/>
                        <a:t>162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/>
                        <a:t>3,654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174">
                <a:tc>
                  <a:txBody>
                    <a:bodyPr/>
                    <a:lstStyle/>
                    <a:p>
                      <a:r>
                        <a:rPr lang="en-US" altLang="ja-JP" sz="1000"/>
                        <a:t>3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altLang="ja-JP" sz="1400" b="1" dirty="0" smtClean="0"/>
                        <a:t>Aichi</a:t>
                      </a:r>
                      <a:endParaRPr lang="ja-JP" altLang="en-US" sz="1400" b="1" dirty="0"/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 dirty="0"/>
                        <a:t>949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/>
                        <a:t>573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/>
                        <a:t>558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ja-JP" sz="1200" dirty="0"/>
                        <a:t>1,085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/>
                        <a:t>115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/>
                        <a:t>212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/>
                        <a:t>84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/>
                        <a:t>3,576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174">
                <a:tc>
                  <a:txBody>
                    <a:bodyPr/>
                    <a:lstStyle/>
                    <a:p>
                      <a:r>
                        <a:rPr lang="en-US" altLang="ja-JP" sz="1000"/>
                        <a:t>4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altLang="ja-JP" sz="1400" b="1" dirty="0" smtClean="0"/>
                        <a:t>Kanagawa</a:t>
                      </a:r>
                      <a:endParaRPr lang="ja-JP" altLang="en-US" sz="1400" b="1" dirty="0"/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 dirty="0"/>
                        <a:t>1,252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/>
                        <a:t>839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/>
                        <a:t>760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ja-JP" sz="1200" dirty="0"/>
                        <a:t>120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/>
                        <a:t>232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/>
                        <a:t>141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 dirty="0"/>
                        <a:t>87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/>
                        <a:t>3,431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174">
                <a:tc>
                  <a:txBody>
                    <a:bodyPr/>
                    <a:lstStyle/>
                    <a:p>
                      <a:r>
                        <a:rPr lang="en-US" altLang="ja-JP" sz="1000"/>
                        <a:t>5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altLang="ja-JP" sz="1400" b="1" dirty="0" smtClean="0"/>
                        <a:t>Saitama</a:t>
                      </a:r>
                      <a:endParaRPr lang="ja-JP" altLang="en-US" sz="1400" b="1" dirty="0"/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 dirty="0"/>
                        <a:t>1,072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 dirty="0"/>
                        <a:t>506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/>
                        <a:t>593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ja-JP" sz="1200" dirty="0"/>
                        <a:t>-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/>
                        <a:t>200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/>
                        <a:t>153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/>
                        <a:t>73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/>
                        <a:t>2,597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174">
                <a:tc>
                  <a:txBody>
                    <a:bodyPr/>
                    <a:lstStyle/>
                    <a:p>
                      <a:r>
                        <a:rPr lang="en-US" altLang="ja-JP" sz="1000"/>
                        <a:t>6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altLang="ja-JP" sz="1400" b="1" dirty="0" smtClean="0"/>
                        <a:t>Chiba</a:t>
                      </a:r>
                      <a:endParaRPr lang="ja-JP" altLang="en-US" sz="1400" b="1" dirty="0"/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 dirty="0"/>
                        <a:t>955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 dirty="0"/>
                        <a:t>456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/>
                        <a:t>530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ja-JP" sz="1200" dirty="0"/>
                        <a:t>-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/>
                        <a:t>142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/>
                        <a:t>191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/>
                        <a:t>147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/>
                        <a:t>2,421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174">
                <a:tc>
                  <a:txBody>
                    <a:bodyPr/>
                    <a:lstStyle/>
                    <a:p>
                      <a:r>
                        <a:rPr lang="en-US" altLang="ja-JP" sz="1000"/>
                        <a:t>7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altLang="ja-JP" sz="1400" b="1" dirty="0" smtClean="0"/>
                        <a:t>Fukuoka</a:t>
                      </a:r>
                      <a:endParaRPr lang="ja-JP" altLang="en-US" sz="1400" b="1" dirty="0"/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 dirty="0"/>
                        <a:t>836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 dirty="0"/>
                        <a:t>448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/>
                        <a:t>474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ja-JP" sz="1200"/>
                        <a:t>-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/>
                        <a:t>73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/>
                        <a:t>128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/>
                        <a:t>81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/>
                        <a:t>2,040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174">
                <a:tc>
                  <a:txBody>
                    <a:bodyPr/>
                    <a:lstStyle/>
                    <a:p>
                      <a:r>
                        <a:rPr lang="en-US" altLang="ja-JP" sz="1000"/>
                        <a:t>8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altLang="ja-JP" sz="1400" b="1" dirty="0" smtClean="0"/>
                        <a:t>Hyogo</a:t>
                      </a:r>
                      <a:endParaRPr lang="ja-JP" altLang="en-US" sz="1400" b="1" dirty="0"/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 dirty="0"/>
                        <a:t>554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 dirty="0"/>
                        <a:t>629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/>
                        <a:t>412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ja-JP" sz="1200"/>
                        <a:t>61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/>
                        <a:t>107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/>
                        <a:t>42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/>
                        <a:t>47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/>
                        <a:t>1,852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174">
                <a:tc>
                  <a:txBody>
                    <a:bodyPr/>
                    <a:lstStyle/>
                    <a:p>
                      <a:r>
                        <a:rPr lang="en-US" altLang="ja-JP" sz="1000"/>
                        <a:t>9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altLang="ja-JP" sz="1400" b="1" dirty="0" smtClean="0"/>
                        <a:t>Hokkaido</a:t>
                      </a:r>
                      <a:endParaRPr lang="ja-JP" altLang="en-US" sz="1400" b="1" dirty="0"/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 dirty="0"/>
                        <a:t>925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 dirty="0"/>
                        <a:t>618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 dirty="0"/>
                        <a:t>75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ja-JP" sz="1200"/>
                        <a:t>-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/>
                        <a:t>189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 dirty="0"/>
                        <a:t>-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 dirty="0"/>
                        <a:t>-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 dirty="0"/>
                        <a:t>1,807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174">
                <a:tc>
                  <a:txBody>
                    <a:bodyPr/>
                    <a:lstStyle/>
                    <a:p>
                      <a:r>
                        <a:rPr lang="en-US" altLang="ja-JP" sz="1000"/>
                        <a:t>10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altLang="ja-JP" sz="1400" b="1" dirty="0" smtClean="0"/>
                        <a:t>Shizuoka</a:t>
                      </a:r>
                      <a:endParaRPr lang="ja-JP" altLang="en-US" sz="1400" b="1" dirty="0"/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 dirty="0"/>
                        <a:t>642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/>
                        <a:t>224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 dirty="0"/>
                        <a:t>249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ja-JP" sz="1200" dirty="0"/>
                        <a:t>337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 dirty="0"/>
                        <a:t>38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/>
                        <a:t>152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/>
                        <a:t>43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/>
                        <a:t>1,685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174">
                <a:tc>
                  <a:txBody>
                    <a:bodyPr/>
                    <a:lstStyle/>
                    <a:p>
                      <a:r>
                        <a:rPr lang="en-US" altLang="ja-JP" sz="1000"/>
                        <a:t>11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altLang="ja-JP" sz="1400" b="1" dirty="0" smtClean="0"/>
                        <a:t>Ibaragi</a:t>
                      </a:r>
                      <a:endParaRPr lang="ja-JP" altLang="en-US" sz="1400" b="1" dirty="0"/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 dirty="0"/>
                        <a:t>618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/>
                        <a:t>146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/>
                        <a:t>242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ja-JP" sz="1200" dirty="0"/>
                        <a:t>-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 dirty="0"/>
                        <a:t>51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 dirty="0"/>
                        <a:t>104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/>
                        <a:t>27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/>
                        <a:t>1,188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174">
                <a:tc>
                  <a:txBody>
                    <a:bodyPr/>
                    <a:lstStyle/>
                    <a:p>
                      <a:r>
                        <a:rPr lang="en-US" altLang="ja-JP" sz="1000"/>
                        <a:t>12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altLang="ja-JP" sz="1400" b="1" dirty="0" smtClean="0"/>
                        <a:t>Miyagi</a:t>
                      </a:r>
                      <a:endParaRPr lang="ja-JP" altLang="en-US" sz="1400" b="1" dirty="0"/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 dirty="0"/>
                        <a:t>368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/>
                        <a:t>224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/>
                        <a:t>249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ja-JP" sz="1200"/>
                        <a:t>-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/>
                        <a:t>118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 dirty="0"/>
                        <a:t>116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 dirty="0"/>
                        <a:t>33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 dirty="0"/>
                        <a:t>1,108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453">
                <a:tc>
                  <a:txBody>
                    <a:bodyPr/>
                    <a:lstStyle/>
                    <a:p>
                      <a:r>
                        <a:rPr lang="en-US" altLang="ja-JP" sz="1000"/>
                        <a:t>13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altLang="ja-JP" sz="1400" b="1" dirty="0" smtClean="0"/>
                        <a:t>Kyoto</a:t>
                      </a:r>
                      <a:endParaRPr lang="ja-JP" altLang="en-US" sz="1400" b="1" dirty="0"/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 dirty="0"/>
                        <a:t>272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 dirty="0"/>
                        <a:t>320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/>
                        <a:t>242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ja-JP" sz="1200" dirty="0"/>
                        <a:t>113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/>
                        <a:t>-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/>
                        <a:t>39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/>
                        <a:t>36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 dirty="0"/>
                        <a:t>1,022</a:t>
                      </a:r>
                    </a:p>
                  </a:txBody>
                  <a:tcPr marL="14696" marR="14696" marT="7348" marB="73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601" y="1411059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4787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134" y="134787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466" y="134787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382" y="1332309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344606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8" y="1246584"/>
            <a:ext cx="8810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2411760" y="6093296"/>
            <a:ext cx="4230421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1,022×3 = 3,066 &lt; 3,074</a:t>
            </a:r>
            <a:endParaRPr kumimoji="1" lang="ja-JP" altLang="en-US" sz="2800" dirty="0"/>
          </a:p>
        </p:txBody>
      </p:sp>
      <p:sp>
        <p:nvSpPr>
          <p:cNvPr id="3" name="太陽 2"/>
          <p:cNvSpPr/>
          <p:nvPr/>
        </p:nvSpPr>
        <p:spPr>
          <a:xfrm>
            <a:off x="1872726" y="2780928"/>
            <a:ext cx="5665781" cy="2257400"/>
          </a:xfrm>
          <a:prstGeom prst="su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de-DE" altLang="ja-JP" sz="4400" dirty="0" smtClean="0"/>
              <a:t>Richtig!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371175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Tokyo vs. Kyoto</a:t>
            </a:r>
            <a:endParaRPr kumimoji="1" lang="ja-JP" altLang="en-US" dirty="0"/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87197836"/>
              </p:ext>
            </p:extLst>
          </p:nvPr>
        </p:nvGraphicFramePr>
        <p:xfrm>
          <a:off x="395536" y="2996952"/>
          <a:ext cx="8229600" cy="2332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777619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Einwohner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Tempel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KOMBINI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77761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Tokyo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12,868,000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2,868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6,847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77761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Kyoto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2,622,000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3,074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1,022</a:t>
                      </a:r>
                      <a:endParaRPr kumimoji="1" lang="ja-JP" alt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円/楕円 2"/>
          <p:cNvSpPr/>
          <p:nvPr/>
        </p:nvSpPr>
        <p:spPr>
          <a:xfrm>
            <a:off x="899592" y="1124744"/>
            <a:ext cx="6984776" cy="259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de-DE" altLang="ja-JP" sz="3200" dirty="0" smtClean="0"/>
              <a:t>Tempel sind </a:t>
            </a:r>
            <a:r>
              <a:rPr lang="de-DE" altLang="ja-JP" sz="3200" dirty="0"/>
              <a:t>in Kyoto also </a:t>
            </a:r>
            <a:r>
              <a:rPr kumimoji="1" lang="de-DE" altLang="ja-JP" sz="3200" dirty="0" smtClean="0"/>
              <a:t>als wirtschaftliche Branche durchaus wichtig....</a:t>
            </a:r>
            <a:endParaRPr kumimoji="1" lang="ja-JP" altLang="en-US" sz="3200" dirty="0"/>
          </a:p>
        </p:txBody>
      </p:sp>
      <p:sp>
        <p:nvSpPr>
          <p:cNvPr id="4" name="円/楕円 3"/>
          <p:cNvSpPr/>
          <p:nvPr/>
        </p:nvSpPr>
        <p:spPr>
          <a:xfrm>
            <a:off x="755576" y="4869160"/>
            <a:ext cx="7632848" cy="15624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altLang="ja-JP" sz="2800" dirty="0" smtClean="0"/>
              <a:t>...mit Blick auf Beschäftigung, Wertschöpfung und Auswirkung auf andere Branchen (Tourismus....)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29901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e-DE" altLang="ja-JP" dirty="0" smtClean="0"/>
              <a:t>Kyoto vs. Osaka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ja-JP" dirty="0" smtClean="0"/>
              <a:t>Zum Tode Kleiden (Ki-daore)</a:t>
            </a:r>
            <a:endParaRPr kumimoji="1"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kumimoji="1" lang="de-DE" altLang="ja-JP" dirty="0" smtClean="0"/>
              <a:t>Zum Tode Essen (kui-daore)</a:t>
            </a:r>
            <a:endParaRPr kumimoji="1" lang="ja-JP" alt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61048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81944"/>
            <a:ext cx="4011427" cy="190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38375"/>
            <a:ext cx="345638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コンテンツ プレースホルダー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kumimoji="1" lang="de-DE" altLang="ja-JP" b="1" dirty="0" smtClean="0"/>
              <a:t>Okonomiyaki: Volksgericht von Osaka</a:t>
            </a:r>
            <a:endParaRPr kumimoji="1" lang="ja-JP" altLang="en-US" b="1" dirty="0"/>
          </a:p>
        </p:txBody>
      </p:sp>
      <p:sp>
        <p:nvSpPr>
          <p:cNvPr id="3" name="円/楕円 2"/>
          <p:cNvSpPr/>
          <p:nvPr/>
        </p:nvSpPr>
        <p:spPr>
          <a:xfrm>
            <a:off x="3469060" y="548680"/>
            <a:ext cx="5207396" cy="20665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de-DE" altLang="ja-JP" sz="3200" dirty="0" smtClean="0"/>
              <a:t>Kein vergängliches Vergnügen</a:t>
            </a:r>
            <a:endParaRPr kumimoji="1" lang="ja-JP" altLang="en-US" sz="3200" dirty="0"/>
          </a:p>
        </p:txBody>
      </p:sp>
      <p:sp>
        <p:nvSpPr>
          <p:cNvPr id="4" name="円/楕円 3"/>
          <p:cNvSpPr/>
          <p:nvPr/>
        </p:nvSpPr>
        <p:spPr>
          <a:xfrm>
            <a:off x="611560" y="3861048"/>
            <a:ext cx="7704856" cy="2232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de-DE" altLang="ja-JP" sz="3600" dirty="0" smtClean="0"/>
              <a:t>Liebe für die immerwährende Schönheit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372517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Profil</a:t>
            </a:r>
            <a:r>
              <a:rPr kumimoji="1" lang="en-US" altLang="ja-JP" dirty="0" smtClean="0"/>
              <a:t> der Kyoto-</a:t>
            </a:r>
            <a:r>
              <a:rPr kumimoji="1" lang="en-US" altLang="ja-JP" dirty="0" err="1" smtClean="0"/>
              <a:t>Schule</a:t>
            </a:r>
            <a:r>
              <a:rPr kumimoji="1" lang="en-US" altLang="ja-JP" dirty="0" smtClean="0"/>
              <a:t> (I)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27166"/>
          </a:xfrm>
        </p:spPr>
        <p:txBody>
          <a:bodyPr>
            <a:normAutofit fontScale="62500" lnSpcReduction="20000"/>
          </a:bodyPr>
          <a:lstStyle/>
          <a:p>
            <a:r>
              <a:rPr kumimoji="1" lang="de-DE" altLang="ja-JP" dirty="0" smtClean="0"/>
              <a:t>Kyoto-Schule versteht sich als Gedanke, der von Wissenschaftlern der Kyoto-Uni praktiziert wird.</a:t>
            </a:r>
          </a:p>
          <a:p>
            <a:endParaRPr lang="de-DE" altLang="ja-JP" dirty="0"/>
          </a:p>
          <a:p>
            <a:r>
              <a:rPr kumimoji="1" lang="de-DE" altLang="ja-JP" dirty="0" smtClean="0"/>
              <a:t>Vier der ersten fünf Nobelpreisträger (Physik, Chemie und Medizin) Japans waren Wissenschaftler der Kyoto Universität.</a:t>
            </a:r>
          </a:p>
          <a:p>
            <a:endParaRPr kumimoji="1" lang="en-US" altLang="ja-JP" dirty="0" smtClean="0"/>
          </a:p>
          <a:p>
            <a:r>
              <a:rPr lang="de-DE" altLang="ja-JP" dirty="0" smtClean="0"/>
              <a:t>Aufschlüsse, um mit dieser Tatsache klar zu kommen:</a:t>
            </a:r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kumimoji="1" lang="en-US" altLang="ja-JP" dirty="0" smtClean="0"/>
              <a:t>    1) Kyoto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steht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im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Abseits</a:t>
            </a:r>
            <a:r>
              <a:rPr lang="en-US" altLang="ja-JP" dirty="0" smtClean="0"/>
              <a:t> des </a:t>
            </a:r>
            <a:r>
              <a:rPr lang="en-US" altLang="ja-JP" dirty="0" err="1" smtClean="0"/>
              <a:t>alltäglichen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politischen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Geschehens</a:t>
            </a:r>
            <a:r>
              <a:rPr lang="en-US" altLang="ja-JP" dirty="0" smtClean="0"/>
              <a:t>.</a:t>
            </a:r>
          </a:p>
          <a:p>
            <a:endParaRPr lang="de-DE" altLang="ja-JP" dirty="0"/>
          </a:p>
          <a:p>
            <a:pPr marL="0" indent="0">
              <a:buNone/>
            </a:pPr>
            <a:r>
              <a:rPr lang="de-DE" altLang="ja-JP" dirty="0" smtClean="0"/>
              <a:t>    2) Kein sekläres Vergnügen (nennenwertes Nachtleben, usw.).</a:t>
            </a:r>
            <a:endParaRPr lang="en-US" altLang="ja-JP" dirty="0"/>
          </a:p>
          <a:p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    3) </a:t>
            </a:r>
            <a:r>
              <a:rPr lang="en-US" altLang="ja-JP" dirty="0" err="1" smtClean="0"/>
              <a:t>Suche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nach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Wahrheit</a:t>
            </a:r>
            <a:r>
              <a:rPr lang="en-US" altLang="ja-JP" dirty="0" smtClean="0"/>
              <a:t> &amp; </a:t>
            </a:r>
            <a:r>
              <a:rPr lang="en-US" altLang="ja-JP" dirty="0" err="1" smtClean="0"/>
              <a:t>Vollkommenheit</a:t>
            </a:r>
            <a:r>
              <a:rPr lang="en-US" altLang="ja-JP" dirty="0" smtClean="0"/>
              <a:t>.</a:t>
            </a:r>
          </a:p>
          <a:p>
            <a:pPr marL="0" indent="0">
              <a:buNone/>
            </a:pPr>
            <a:endParaRPr lang="de-DE" altLang="ja-JP" dirty="0"/>
          </a:p>
          <a:p>
            <a:pPr marL="0" indent="0">
              <a:buNone/>
            </a:pPr>
            <a:r>
              <a:rPr lang="de-DE" altLang="ja-JP" dirty="0" smtClean="0"/>
              <a:t>    4) Meditationsmöglichkeit allgegenwärtig vorhanden.</a:t>
            </a:r>
            <a:endParaRPr lang="en-US" altLang="ja-JP" dirty="0" smtClean="0"/>
          </a:p>
          <a:p>
            <a:endParaRPr lang="en-US" altLang="ja-JP" dirty="0"/>
          </a:p>
        </p:txBody>
      </p:sp>
      <p:sp>
        <p:nvSpPr>
          <p:cNvPr id="4" name="円/楕円 3"/>
          <p:cNvSpPr/>
          <p:nvPr/>
        </p:nvSpPr>
        <p:spPr>
          <a:xfrm>
            <a:off x="1043608" y="1556792"/>
            <a:ext cx="7848872" cy="3672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de-DE" altLang="ja-JP" sz="4000" dirty="0" smtClean="0"/>
              <a:t>Es gab nichts anderes Übrig in Kyoto als zu studieren, philosophieren, forschen......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103696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トラベル">
  <a:themeElements>
    <a:clrScheme name="トラベル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トラベル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トラベル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967</Words>
  <Application>Microsoft Office PowerPoint</Application>
  <PresentationFormat>画面に合わせる (4:3)</PresentationFormat>
  <Paragraphs>309</Paragraphs>
  <Slides>20</Slides>
  <Notes>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1" baseType="lpstr">
      <vt:lpstr>トラベル</vt:lpstr>
      <vt:lpstr>Kyoto: die Stadt meiner Jugendzeit oder die Stadt der Wahrheitssuche</vt:lpstr>
      <vt:lpstr>Inhaltsverzeichnis</vt:lpstr>
      <vt:lpstr>Quiz: Kyoto‘s Wirtschaftsstruktur</vt:lpstr>
      <vt:lpstr>Zahl der Tempel in Japan</vt:lpstr>
      <vt:lpstr>Tempel vs. KOMBINI</vt:lpstr>
      <vt:lpstr>Zahl der KOMBINI (Stand: März 2015)</vt:lpstr>
      <vt:lpstr>Tokyo vs. Kyoto</vt:lpstr>
      <vt:lpstr>Kyoto vs. Osaka</vt:lpstr>
      <vt:lpstr>Profil der Kyoto-Schule (I)</vt:lpstr>
      <vt:lpstr>Profil der Kyoto-Schule (II)</vt:lpstr>
      <vt:lpstr>佐々木惣一「立憲非立憲」</vt:lpstr>
      <vt:lpstr>Sasaki Soichi: “Konstitutionatilät und Unkonstitutionalität”</vt:lpstr>
      <vt:lpstr>Verfassungslehre der Kyoto-Schule (I)</vt:lpstr>
      <vt:lpstr>高坂正堯「現実主義者の平和論」</vt:lpstr>
      <vt:lpstr>Kosaka Masataka: “Frieden eines Realdenkers”</vt:lpstr>
      <vt:lpstr>Geheimtipp</vt:lpstr>
      <vt:lpstr>Entsuji (Rakuhoku)</vt:lpstr>
      <vt:lpstr>Tanukidani (Higashiyama)</vt:lpstr>
      <vt:lpstr>Wanderweg von Arashiyama bis Takao</vt:lpstr>
      <vt:lpstr>SO, wie ich in Kyoto war....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Kyoto: die Stadt meiner Jugendzeit oder die Stadt der Wahrheitssuche</dc:title>
  <dc:creator>Ryuta Mizuuchi</dc:creator>
  <cp:lastModifiedBy>情報通信課</cp:lastModifiedBy>
  <cp:revision>65</cp:revision>
  <cp:lastPrinted>2016-02-23T22:33:37Z</cp:lastPrinted>
  <dcterms:created xsi:type="dcterms:W3CDTF">2016-02-23T16:29:12Z</dcterms:created>
  <dcterms:modified xsi:type="dcterms:W3CDTF">2016-03-15T18:07:26Z</dcterms:modified>
</cp:coreProperties>
</file>